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71" r:id="rId12"/>
    <p:sldId id="283" r:id="rId13"/>
    <p:sldId id="269" r:id="rId14"/>
    <p:sldId id="284" r:id="rId15"/>
    <p:sldId id="272" r:id="rId16"/>
    <p:sldId id="270" r:id="rId17"/>
    <p:sldId id="273" r:id="rId18"/>
    <p:sldId id="274" r:id="rId19"/>
    <p:sldId id="275" r:id="rId20"/>
    <p:sldId id="276" r:id="rId21"/>
    <p:sldId id="277" r:id="rId22"/>
    <p:sldId id="278" r:id="rId23"/>
    <p:sldId id="279" r:id="rId24"/>
    <p:sldId id="280" r:id="rId25"/>
    <p:sldId id="281" r:id="rId26"/>
    <p:sldId id="282" r:id="rId27"/>
  </p:sldIdLst>
  <p:sldSz cx="9144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C083E6E3-FA7D-4D7B-A595-EF9225AFEA82}" styleName="">
    <a:wholeTbl>
      <a:tcTxStyle>
        <a:font>
          <a:latin typeface="+mn-lt"/>
          <a:ea typeface="+mn-ea"/>
          <a:cs typeface="+mn-cs"/>
        </a:font>
        <a:srgbClr val="000000"/>
      </a:tcTxStyle>
      <a:tcStyle>
        <a:tcBdr>
          <a:top>
            <a:ln w="12701" cap="flat" cmpd="sng" algn="ctr">
              <a:solidFill>
                <a:srgbClr val="A5A5A5"/>
              </a:solidFill>
              <a:prstDash val="solid"/>
              <a:round/>
              <a:headEnd type="none" w="med" len="med"/>
              <a:tailEnd type="none" w="med" len="med"/>
            </a:ln>
          </a:top>
          <a:bottom>
            <a:ln w="12701" cap="flat" cmpd="sng" algn="ctr">
              <a:solidFill>
                <a:srgbClr val="A5A5A5"/>
              </a:solidFill>
              <a:prstDash val="solid"/>
              <a:round/>
              <a:headEnd type="none" w="med" len="med"/>
              <a:tailEnd type="none" w="med" len="med"/>
            </a:ln>
          </a:bottom>
        </a:tcBdr>
      </a:tcStyle>
    </a:wholeTbl>
    <a:band1H>
      <a:tcStyle>
        <a:tcBdr/>
        <a:fill>
          <a:solidFill>
            <a:srgbClr val="A5A5A5"/>
          </a:solidFill>
        </a:fill>
      </a:tcStyle>
    </a:band1H>
    <a:band2H>
      <a:tcStyle>
        <a:tcBdr/>
      </a:tcStyle>
    </a:band2H>
    <a:band1V>
      <a:tcStyle>
        <a:tcBdr/>
        <a:fill>
          <a:solidFill>
            <a:srgbClr val="A5A5A5"/>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12701" cap="flat" cmpd="sng" algn="ctr">
              <a:solidFill>
                <a:srgbClr val="A5A5A5"/>
              </a:solidFill>
              <a:prstDash val="solid"/>
              <a:round/>
              <a:headEnd type="none" w="med" len="med"/>
              <a:tailEnd type="none" w="med" len="med"/>
            </a:ln>
          </a:top>
        </a:tcBdr>
      </a:tcStyle>
    </a:lastRow>
    <a:firstRow>
      <a:tcTxStyle b="on">
        <a:font>
          <a:latin typeface=""/>
          <a:ea typeface=""/>
          <a:cs typeface=""/>
        </a:font>
      </a:tcTxStyle>
      <a:tcStyle>
        <a:tcBdr>
          <a:bottom>
            <a:ln w="12701" cap="flat" cmpd="sng" algn="ctr">
              <a:solidFill>
                <a:srgbClr val="A5A5A5"/>
              </a:solidFill>
              <a:prstDash val="solid"/>
              <a:round/>
              <a:headEnd type="none" w="med" len="med"/>
              <a:tailEnd type="none" w="med" len="med"/>
            </a:ln>
          </a:bottom>
        </a:tcBdr>
      </a:tcStyle>
    </a:firstRow>
  </a:tblStyle>
  <a:tblStyle styleId="{5940675A-B579-460E-94D1-54222C63F5DA}" styleName="">
    <a:wholeTbl>
      <a:tcTxStyle>
        <a:font>
          <a:latin typeface="+mn-lt"/>
          <a:ea typeface="+mn-ea"/>
          <a:cs typeface="+mn-cs"/>
        </a:font>
        <a:srgbClr val="000000"/>
      </a:tcTxStyle>
      <a:tcStyle>
        <a:tcBdr>
          <a:left>
            <a:ln w="12701" cap="flat" cmpd="sng" algn="ctr">
              <a:solidFill>
                <a:srgbClr val="000000"/>
              </a:solidFill>
              <a:prstDash val="solid"/>
              <a:round/>
              <a:headEnd type="none" w="med" len="med"/>
              <a:tailEnd type="none" w="med" len="med"/>
            </a:ln>
          </a:left>
          <a:right>
            <a:ln w="12701" cap="flat" cmpd="sng" algn="ctr">
              <a:solidFill>
                <a:srgbClr val="000000"/>
              </a:solidFill>
              <a:prstDash val="solid"/>
              <a:round/>
              <a:headEnd type="none" w="med" len="med"/>
              <a:tailEnd type="none" w="med" len="med"/>
            </a:ln>
          </a:right>
          <a:top>
            <a:ln w="12701" cap="flat" cmpd="sng" algn="ctr">
              <a:solidFill>
                <a:srgbClr val="000000"/>
              </a:solidFill>
              <a:prstDash val="solid"/>
              <a:round/>
              <a:headEnd type="none" w="med" len="med"/>
              <a:tailEnd type="none" w="med" len="med"/>
            </a:ln>
          </a:top>
          <a:bottom>
            <a:ln w="12701" cap="flat" cmpd="sng" algn="ctr">
              <a:solidFill>
                <a:srgbClr val="000000"/>
              </a:solidFill>
              <a:prstDash val="solid"/>
              <a:round/>
              <a:headEnd type="none" w="med" len="med"/>
              <a:tailEnd type="none" w="med" len="med"/>
            </a:ln>
          </a:bottom>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6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dsholder til sidehoved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1pPr>
          </a:lstStyle>
          <a:p>
            <a:pPr lvl="0"/>
            <a:endParaRPr lang="da-DK"/>
          </a:p>
        </p:txBody>
      </p:sp>
      <p:sp>
        <p:nvSpPr>
          <p:cNvPr id="3" name="Pladsholder til dato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1pPr>
          </a:lstStyle>
          <a:p>
            <a:pPr lvl="0"/>
            <a:fld id="{FD286037-FCF5-437E-939E-DF6BD0D3E687}" type="datetime1">
              <a:rPr lang="da-DK"/>
              <a:pPr lvl="0"/>
              <a:t>14-05-2019</a:t>
            </a:fld>
            <a:endParaRPr lang="da-DK"/>
          </a:p>
        </p:txBody>
      </p:sp>
      <p:sp>
        <p:nvSpPr>
          <p:cNvPr id="4" name="Pladsholder til slidebillede 3"/>
          <p:cNvSpPr>
            <a:spLocks noGrp="1" noRot="1" noChangeAspect="1"/>
          </p:cNvSpPr>
          <p:nvPr>
            <p:ph type="sldImg" idx="2"/>
          </p:nvPr>
        </p:nvSpPr>
        <p:spPr>
          <a:xfrm>
            <a:off x="1371600" y="1143000"/>
            <a:ext cx="4114800" cy="3086099"/>
          </a:xfrm>
          <a:prstGeom prst="rect">
            <a:avLst/>
          </a:prstGeom>
          <a:noFill/>
          <a:ln w="12701">
            <a:solidFill>
              <a:srgbClr val="000000"/>
            </a:solidFill>
            <a:prstDash val="solid"/>
          </a:ln>
        </p:spPr>
      </p:sp>
      <p:sp>
        <p:nvSpPr>
          <p:cNvPr id="5" name="Pladsholder til noter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1pPr>
          </a:lstStyle>
          <a:p>
            <a:pPr lvl="0"/>
            <a:endParaRPr lang="da-DK"/>
          </a:p>
        </p:txBody>
      </p:sp>
      <p:sp>
        <p:nvSpPr>
          <p:cNvPr id="7" name="Pladsholder til slidenummer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1pPr>
          </a:lstStyle>
          <a:p>
            <a:pPr lvl="0"/>
            <a:fld id="{96400254-4C3B-4BBB-B418-EF4256E29B40}" type="slidenum">
              <a:t>‹nr.›</a:t>
            </a:fld>
            <a:endParaRPr lang="da-DK"/>
          </a:p>
        </p:txBody>
      </p:sp>
    </p:spTree>
    <p:extLst>
      <p:ext uri="{BB962C8B-B14F-4D97-AF65-F5344CB8AC3E}">
        <p14:creationId xmlns:p14="http://schemas.microsoft.com/office/powerpoint/2010/main" val="330761266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da-DK"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txBox="1">
            <a:spLocks noGrp="1"/>
          </p:cNvSpPr>
          <p:nvPr>
            <p:ph type="body" sz="quarter" idx="1"/>
          </p:nvPr>
        </p:nvSpPr>
        <p:spPr/>
        <p:txBody>
          <a:bodyPr/>
          <a:lstStyle/>
          <a:p>
            <a:pPr lvl="0"/>
            <a:r>
              <a:rPr lang="da-DK"/>
              <a:t>NVP, endnu en akronym til at forstå i infrastruktur kabling ... NVP er en ejendom af kobber datakabler, der er, forhåbentlig, angivet på specifikation ark og forpligtet til at bære ud testning, men hvorfor?</a:t>
            </a:r>
          </a:p>
          <a:p>
            <a:pPr lvl="0"/>
            <a:r>
              <a:rPr lang="da-DK"/>
              <a:t>For det første står NVP for Nominel hastighed på Formering. Det er hastigheden hvorved datasignalerne rejse ned ad kablet udtrykt i procent af lysets hastighed i a vakuum. Så en typisk NVP for et uskærmet kabel kan være 69% (nogle gange udtrykt som0,69). Lysets hastighed i et vakuum (angivet ved brevet c) er en konstant og er 299 792 458 ms-1 (meter per sekund) – langt lettere at citere procentdelen end bruge værdien.</a:t>
            </a:r>
          </a:p>
          <a:p>
            <a:pPr lvl="0"/>
            <a:r>
              <a:rPr lang="da-DK"/>
              <a:t>Hvad bruges NVP til?</a:t>
            </a:r>
          </a:p>
          <a:p>
            <a:pPr lvl="0"/>
            <a:r>
              <a:rPr lang="da-DK"/>
              <a:t>En del af kravet om test er at registrere længden af ​​a kobber datakabel. Dette kan gøres manuelt ved at læse kabel skede, og håber at måleren mærker er rimeligt nøjagtige og derefter optage det. Dette er ikke meget nemt en gang</a:t>
            </a:r>
          </a:p>
          <a:p>
            <a:pPr lvl="0"/>
            <a:r>
              <a:rPr lang="da-DK"/>
              <a:t>kablet er installeret og vil også kræve manuel indgang i testresultaterne. Så ved at kende den hastighed, som signalet er transmitteres ned i kablet er det et simpelt spørgsmål om testen udstyr ved hjælp af:</a:t>
            </a:r>
          </a:p>
          <a:p>
            <a:pPr lvl="0"/>
            <a:r>
              <a:rPr lang="da-DK"/>
              <a:t>Afstand = Hastighed × Time</a:t>
            </a:r>
          </a:p>
        </p:txBody>
      </p:sp>
      <p:sp>
        <p:nvSpPr>
          <p:cNvPr id="4" name="Pladsholder til slidenummer 3"/>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88A8639-D176-4414-8DE3-439EA657347E}" type="slidenum">
              <a:t>12</a:t>
            </a:fld>
            <a:endParaRPr lang="da-DK"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800" y="1122361"/>
            <a:ext cx="7772400" cy="2387598"/>
          </a:xfrm>
        </p:spPr>
        <p:txBody>
          <a:bodyPr anchor="b" anchorCtr="1"/>
          <a:lstStyle>
            <a:lvl1pPr algn="ctr">
              <a:defRPr sz="6000">
                <a:solidFill>
                  <a:srgbClr val="2F5597"/>
                </a:solidFill>
              </a:defRPr>
            </a:lvl1pPr>
          </a:lstStyle>
          <a:p>
            <a:pPr lvl="0"/>
            <a:r>
              <a:rPr lang="da-DK"/>
              <a:t>LanTEK III-500 LAN certificeringstester</a:t>
            </a:r>
            <a:endParaRPr lang="en-US"/>
          </a:p>
        </p:txBody>
      </p:sp>
      <p:sp>
        <p:nvSpPr>
          <p:cNvPr id="3" name="Subtitle 2"/>
          <p:cNvSpPr txBox="1">
            <a:spLocks noGrp="1"/>
          </p:cNvSpPr>
          <p:nvPr>
            <p:ph type="subTitle" idx="1"/>
          </p:nvPr>
        </p:nvSpPr>
        <p:spPr>
          <a:xfrm>
            <a:off x="1143000" y="3602041"/>
            <a:ext cx="6858000" cy="1655758"/>
          </a:xfrm>
        </p:spPr>
        <p:txBody>
          <a:bodyPr anchorCtr="1"/>
          <a:lstStyle>
            <a:lvl1pPr marL="0" indent="0" algn="ctr">
              <a:buNone/>
              <a:defRPr sz="2400"/>
            </a:lvl1pPr>
          </a:lstStyle>
          <a:p>
            <a:pPr lvl="0"/>
            <a:r>
              <a:rPr lang="da-DK"/>
              <a:t>Klik for at redigere undertiteltypografien i masteren</a:t>
            </a:r>
            <a:endParaRPr lang="en-US"/>
          </a:p>
        </p:txBody>
      </p:sp>
    </p:spTree>
    <p:extLst>
      <p:ext uri="{BB962C8B-B14F-4D97-AF65-F5344CB8AC3E}">
        <p14:creationId xmlns:p14="http://schemas.microsoft.com/office/powerpoint/2010/main" val="1916852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rugerdefineret layout">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lvl1pPr>
              <a:defRPr/>
            </a:lvl1pPr>
          </a:lstStyle>
          <a:p>
            <a:pPr lvl="0"/>
            <a:r>
              <a:rPr lang="da-DK"/>
              <a:t>Klik for at redigere titeltypografien i masteren</a:t>
            </a:r>
          </a:p>
        </p:txBody>
      </p:sp>
      <p:sp>
        <p:nvSpPr>
          <p:cNvPr id="3" name="Pladsholder til slidenummer 2"/>
          <p:cNvSpPr txBox="1">
            <a:spLocks noGrp="1"/>
          </p:cNvSpPr>
          <p:nvPr>
            <p:ph type="sldNum" sz="quarter" idx="8"/>
          </p:nvPr>
        </p:nvSpPr>
        <p:spPr/>
        <p:txBody>
          <a:bodyPr/>
          <a:lstStyle>
            <a:lvl1pPr>
              <a:defRPr/>
            </a:lvl1pPr>
          </a:lstStyle>
          <a:p>
            <a:pPr lvl="0"/>
            <a:fld id="{43E1DF47-332E-4A53-8789-978B66D0EDE8}" type="slidenum">
              <a:t>‹nr.›</a:t>
            </a:fld>
            <a:endParaRPr lang="da-DK"/>
          </a:p>
        </p:txBody>
      </p:sp>
    </p:spTree>
    <p:extLst>
      <p:ext uri="{BB962C8B-B14F-4D97-AF65-F5344CB8AC3E}">
        <p14:creationId xmlns:p14="http://schemas.microsoft.com/office/powerpoint/2010/main" val="17224380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28650" y="365129"/>
            <a:ext cx="7886700" cy="1325559"/>
          </a:xfrm>
          <a:prstGeom prst="rect">
            <a:avLst/>
          </a:prstGeom>
          <a:noFill/>
          <a:ln>
            <a:noFill/>
          </a:ln>
        </p:spPr>
        <p:txBody>
          <a:bodyPr vert="horz" wrap="square" lIns="91440" tIns="45720" rIns="91440" bIns="45720" anchor="ctr" anchorCtr="0" compatLnSpc="1">
            <a:normAutofit/>
          </a:bodyPr>
          <a:lstStyle/>
          <a:p>
            <a:pPr lvl="0"/>
            <a:r>
              <a:rPr lang="da-DK"/>
              <a:t>Klik for at redigere titeltypografien i masteren</a:t>
            </a:r>
            <a:endParaRPr lang="en-US"/>
          </a:p>
        </p:txBody>
      </p:sp>
      <p:sp>
        <p:nvSpPr>
          <p:cNvPr id="3" name="Text Placeholder 2"/>
          <p:cNvSpPr txBox="1">
            <a:spLocks noGrp="1"/>
          </p:cNvSpPr>
          <p:nvPr>
            <p:ph type="body" idx="1"/>
          </p:nvPr>
        </p:nvSpPr>
        <p:spPr>
          <a:xfrm>
            <a:off x="628650" y="1825627"/>
            <a:ext cx="7886700" cy="4351336"/>
          </a:xfrm>
          <a:prstGeom prst="rect">
            <a:avLst/>
          </a:prstGeom>
          <a:noFill/>
          <a:ln>
            <a:noFill/>
          </a:ln>
        </p:spPr>
        <p:txBody>
          <a:bodyPr vert="horz" wrap="square" lIns="91440" tIns="45720" rIns="91440" bIns="45720" anchor="t" anchorCtr="0" compatLnSpc="1">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Slide Number Placeholder 5"/>
          <p:cNvSpPr txBox="1">
            <a:spLocks noGrp="1"/>
          </p:cNvSpPr>
          <p:nvPr>
            <p:ph type="sldNum" sz="quarter" idx="4"/>
          </p:nvPr>
        </p:nvSpPr>
        <p:spPr>
          <a:xfrm>
            <a:off x="6457949" y="6356351"/>
            <a:ext cx="20574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da-DK" sz="1200" b="0" i="0" u="none" strike="noStrike" kern="1200" cap="none" spc="0" baseline="0">
                <a:solidFill>
                  <a:srgbClr val="898989"/>
                </a:solidFill>
                <a:uFillTx/>
                <a:latin typeface="Calibri"/>
              </a:defRPr>
            </a:lvl1pPr>
          </a:lstStyle>
          <a:p>
            <a:pPr lvl="0"/>
            <a:fld id="{94DE4691-48E7-49C7-85D5-84C4A6ACAE4D}" type="slidenum">
              <a:t>‹nr.›</a:t>
            </a:fld>
            <a:endParaRPr lang="da-DK"/>
          </a:p>
        </p:txBody>
      </p:sp>
      <p:pic>
        <p:nvPicPr>
          <p:cNvPr id="5" name="Billede 9">
            <a:extLst>
              <a:ext uri="{FF2B5EF4-FFF2-40B4-BE49-F238E27FC236}">
                <a16:creationId xmlns:a16="http://schemas.microsoft.com/office/drawing/2014/main" id="{00000000-0000-0000-0000-000000000000}"/>
              </a:ext>
            </a:extLst>
          </p:cNvPr>
          <p:cNvPicPr>
            <a:picLocks noChangeAspect="1"/>
          </p:cNvPicPr>
          <p:nvPr/>
        </p:nvPicPr>
        <p:blipFill>
          <a:blip r:embed="rId4"/>
          <a:stretch>
            <a:fillRect/>
          </a:stretch>
        </p:blipFill>
        <p:spPr>
          <a:xfrm>
            <a:off x="1727969" y="365129"/>
            <a:ext cx="6045336" cy="6356351"/>
          </a:xfrm>
          <a:prstGeom prst="rect">
            <a:avLst/>
          </a:prstGeom>
          <a:noFill/>
          <a:ln cap="flat">
            <a:noFill/>
          </a:ln>
        </p:spPr>
      </p:pic>
      <p:pic>
        <p:nvPicPr>
          <p:cNvPr id="6" name="Billede 10">
            <a:extLst>
              <a:ext uri="{FF2B5EF4-FFF2-40B4-BE49-F238E27FC236}">
                <a16:creationId xmlns:a16="http://schemas.microsoft.com/office/drawing/2014/main" id="{00000000-0000-0000-0000-000000000000}"/>
              </a:ext>
            </a:extLst>
          </p:cNvPr>
          <p:cNvPicPr>
            <a:picLocks noChangeAspect="1"/>
          </p:cNvPicPr>
          <p:nvPr/>
        </p:nvPicPr>
        <p:blipFill>
          <a:blip r:embed="rId5"/>
          <a:stretch>
            <a:fillRect/>
          </a:stretch>
        </p:blipFill>
        <p:spPr>
          <a:xfrm>
            <a:off x="343000" y="5114083"/>
            <a:ext cx="926671" cy="1335142"/>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marL="0" marR="0" lvl="0" indent="0" algn="l" defTabSz="914400" rtl="0" fontAlgn="auto" hangingPunct="1">
        <a:lnSpc>
          <a:spcPct val="90000"/>
        </a:lnSpc>
        <a:spcBef>
          <a:spcPts val="0"/>
        </a:spcBef>
        <a:spcAft>
          <a:spcPts val="0"/>
        </a:spcAft>
        <a:buNone/>
        <a:tabLst/>
        <a:defRPr lang="da-DK"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da-DK"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da-DK"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da-DK"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da-DK"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da-DK"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el 1"/>
          <p:cNvSpPr txBox="1">
            <a:spLocks noGrp="1"/>
          </p:cNvSpPr>
          <p:nvPr>
            <p:ph type="ctrTitle"/>
          </p:nvPr>
        </p:nvSpPr>
        <p:spPr/>
        <p:txBody>
          <a:bodyPr/>
          <a:lstStyle/>
          <a:p>
            <a:pPr lvl="0"/>
            <a:r>
              <a:rPr lang="da-DK"/>
              <a:t>LanTEK III-500 LAN certificeringstester</a:t>
            </a:r>
          </a:p>
        </p:txBody>
      </p:sp>
      <p:sp>
        <p:nvSpPr>
          <p:cNvPr id="3" name="Undertitel 2"/>
          <p:cNvSpPr txBox="1">
            <a:spLocks noGrp="1"/>
          </p:cNvSpPr>
          <p:nvPr>
            <p:ph type="subTitle" idx="1"/>
          </p:nvPr>
        </p:nvSpPr>
        <p:spPr/>
        <p:txBody>
          <a:bodyPr/>
          <a:lstStyle/>
          <a:p>
            <a:endParaRPr lang="da-DK"/>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Controls and Ports/Connectors</a:t>
            </a:r>
          </a:p>
        </p:txBody>
      </p:sp>
      <p:graphicFrame>
        <p:nvGraphicFramePr>
          <p:cNvPr id="3" name="Tabel 4"/>
          <p:cNvGraphicFramePr>
            <a:graphicFrameLocks noGrp="1"/>
          </p:cNvGraphicFramePr>
          <p:nvPr/>
        </p:nvGraphicFramePr>
        <p:xfrm>
          <a:off x="1599495" y="1489283"/>
          <a:ext cx="4087377" cy="5351608"/>
        </p:xfrm>
        <a:graphic>
          <a:graphicData uri="http://schemas.openxmlformats.org/drawingml/2006/table">
            <a:tbl>
              <a:tblPr firstRow="1" bandRow="1">
                <a:effectLst/>
                <a:tableStyleId>{5C22544A-7EE6-4342-B048-85BDC9FD1C3A}</a:tableStyleId>
              </a:tblPr>
              <a:tblGrid>
                <a:gridCol w="411489">
                  <a:extLst>
                    <a:ext uri="{9D8B030D-6E8A-4147-A177-3AD203B41FA5}">
                      <a16:colId xmlns:a16="http://schemas.microsoft.com/office/drawing/2014/main" val="917843534"/>
                    </a:ext>
                  </a:extLst>
                </a:gridCol>
                <a:gridCol w="1270001">
                  <a:extLst>
                    <a:ext uri="{9D8B030D-6E8A-4147-A177-3AD203B41FA5}">
                      <a16:colId xmlns:a16="http://schemas.microsoft.com/office/drawing/2014/main" val="318143850"/>
                    </a:ext>
                  </a:extLst>
                </a:gridCol>
                <a:gridCol w="2405886">
                  <a:extLst>
                    <a:ext uri="{9D8B030D-6E8A-4147-A177-3AD203B41FA5}">
                      <a16:colId xmlns:a16="http://schemas.microsoft.com/office/drawing/2014/main" val="727123704"/>
                    </a:ext>
                  </a:extLst>
                </a:gridCol>
              </a:tblGrid>
              <a:tr h="322810">
                <a:tc>
                  <a:txBody>
                    <a:bodyPr/>
                    <a:lstStyle/>
                    <a:p>
                      <a:pPr lvl="0"/>
                      <a:endParaRPr lang="da-DK" sz="1000"/>
                    </a:p>
                  </a:txBody>
                  <a:tcPr/>
                </a:tc>
                <a:tc>
                  <a:txBody>
                    <a:bodyPr/>
                    <a:lstStyle/>
                    <a:p>
                      <a:pPr lvl="0"/>
                      <a:r>
                        <a:rPr lang="da-DK" sz="1000"/>
                        <a:t>Kontrol</a:t>
                      </a:r>
                    </a:p>
                  </a:txBody>
                  <a:tcPr/>
                </a:tc>
                <a:tc>
                  <a:txBody>
                    <a:bodyPr/>
                    <a:lstStyle/>
                    <a:p>
                      <a:pPr lvl="0"/>
                      <a:r>
                        <a:rPr lang="da-DK" sz="1000"/>
                        <a:t>Beskrivelse</a:t>
                      </a:r>
                    </a:p>
                  </a:txBody>
                  <a:tcPr/>
                </a:tc>
                <a:extLst>
                  <a:ext uri="{0D108BD9-81ED-4DB2-BD59-A6C34878D82A}">
                    <a16:rowId xmlns:a16="http://schemas.microsoft.com/office/drawing/2014/main" val="3849597293"/>
                  </a:ext>
                </a:extLst>
              </a:tr>
              <a:tr h="268376">
                <a:tc>
                  <a:txBody>
                    <a:bodyPr/>
                    <a:lstStyle/>
                    <a:p>
                      <a:pPr lvl="0"/>
                      <a:r>
                        <a:rPr lang="da-DK" sz="1000"/>
                        <a:t>1</a:t>
                      </a:r>
                    </a:p>
                  </a:txBody>
                  <a:tcPr/>
                </a:tc>
                <a:tc>
                  <a:txBody>
                    <a:bodyPr/>
                    <a:lstStyle/>
                    <a:p>
                      <a:pPr lvl="0"/>
                      <a:r>
                        <a:rPr lang="da-DK" sz="1000"/>
                        <a:t>On/Off </a:t>
                      </a:r>
                    </a:p>
                  </a:txBody>
                  <a:tcPr/>
                </a:tc>
                <a:tc>
                  <a:txBody>
                    <a:bodyPr/>
                    <a:lstStyle/>
                    <a:p>
                      <a:pPr lvl="0"/>
                      <a:r>
                        <a:rPr lang="en-US" sz="1000"/>
                        <a:t>Power the Display handset (DH) on/off. </a:t>
                      </a:r>
                      <a:endParaRPr lang="da-DK" sz="1000"/>
                    </a:p>
                  </a:txBody>
                  <a:tcPr/>
                </a:tc>
                <a:extLst>
                  <a:ext uri="{0D108BD9-81ED-4DB2-BD59-A6C34878D82A}">
                    <a16:rowId xmlns:a16="http://schemas.microsoft.com/office/drawing/2014/main" val="3660134944"/>
                  </a:ext>
                </a:extLst>
              </a:tr>
              <a:tr h="322810">
                <a:tc>
                  <a:txBody>
                    <a:bodyPr/>
                    <a:lstStyle/>
                    <a:p>
                      <a:pPr lvl="0"/>
                      <a:r>
                        <a:rPr lang="da-DK" sz="1000"/>
                        <a:t>2</a:t>
                      </a:r>
                    </a:p>
                  </a:txBody>
                  <a:tcPr/>
                </a:tc>
                <a:tc>
                  <a:txBody>
                    <a:bodyPr/>
                    <a:lstStyle/>
                    <a:p>
                      <a:pPr lvl="0"/>
                      <a:r>
                        <a:rPr lang="da-DK" sz="1000"/>
                        <a:t>Dim Backlight</a:t>
                      </a:r>
                    </a:p>
                  </a:txBody>
                  <a:tcPr/>
                </a:tc>
                <a:tc>
                  <a:txBody>
                    <a:bodyPr/>
                    <a:lstStyle/>
                    <a:p>
                      <a:pPr lvl="0"/>
                      <a:r>
                        <a:rPr lang="en-US" sz="1000"/>
                        <a:t>Dim Backlight in two stages.</a:t>
                      </a:r>
                      <a:endParaRPr lang="da-DK" sz="1000"/>
                    </a:p>
                  </a:txBody>
                  <a:tcPr/>
                </a:tc>
                <a:extLst>
                  <a:ext uri="{0D108BD9-81ED-4DB2-BD59-A6C34878D82A}">
                    <a16:rowId xmlns:a16="http://schemas.microsoft.com/office/drawing/2014/main" val="1175603755"/>
                  </a:ext>
                </a:extLst>
              </a:tr>
              <a:tr h="322810">
                <a:tc>
                  <a:txBody>
                    <a:bodyPr/>
                    <a:lstStyle/>
                    <a:p>
                      <a:pPr lvl="0"/>
                      <a:r>
                        <a:rPr lang="da-DK" sz="1000"/>
                        <a:t>3</a:t>
                      </a:r>
                    </a:p>
                  </a:txBody>
                  <a:tcPr/>
                </a:tc>
                <a:tc>
                  <a:txBody>
                    <a:bodyPr/>
                    <a:lstStyle/>
                    <a:p>
                      <a:pPr lvl="0"/>
                      <a:r>
                        <a:rPr lang="da-DK" sz="1000"/>
                        <a:t>Shift</a:t>
                      </a:r>
                    </a:p>
                  </a:txBody>
                  <a:tcPr/>
                </a:tc>
                <a:tc>
                  <a:txBody>
                    <a:bodyPr/>
                    <a:lstStyle/>
                    <a:p>
                      <a:pPr marL="0" marR="0" lvl="0" indent="0" algn="l" defTabSz="914400" rtl="0" fontAlgn="auto" hangingPunct="1">
                        <a:lnSpc>
                          <a:spcPct val="100000"/>
                        </a:lnSpc>
                        <a:spcBef>
                          <a:spcPts val="0"/>
                        </a:spcBef>
                        <a:spcAft>
                          <a:spcPts val="0"/>
                        </a:spcAft>
                        <a:buNone/>
                        <a:tabLst/>
                      </a:pPr>
                      <a:r>
                        <a:rPr lang="en-US" sz="1000"/>
                        <a:t>Toggle key activities having dual functions.</a:t>
                      </a:r>
                      <a:r>
                        <a:rPr lang="en-US" sz="1000" b="0" i="0" u="none" strike="noStrike" kern="1200" baseline="0">
                          <a:solidFill>
                            <a:srgbClr val="000000"/>
                          </a:solidFill>
                          <a:latin typeface="Calibri"/>
                        </a:rPr>
                        <a:t> </a:t>
                      </a:r>
                      <a:endParaRPr lang="da-DK" sz="1000"/>
                    </a:p>
                  </a:txBody>
                  <a:tcPr/>
                </a:tc>
                <a:extLst>
                  <a:ext uri="{0D108BD9-81ED-4DB2-BD59-A6C34878D82A}">
                    <a16:rowId xmlns:a16="http://schemas.microsoft.com/office/drawing/2014/main" val="3376423348"/>
                  </a:ext>
                </a:extLst>
              </a:tr>
              <a:tr h="322810">
                <a:tc>
                  <a:txBody>
                    <a:bodyPr/>
                    <a:lstStyle/>
                    <a:p>
                      <a:pPr lvl="0"/>
                      <a:r>
                        <a:rPr lang="da-DK" sz="1000"/>
                        <a:t>4</a:t>
                      </a:r>
                    </a:p>
                  </a:txBody>
                  <a:tcPr/>
                </a:tc>
                <a:tc>
                  <a:txBody>
                    <a:bodyPr/>
                    <a:lstStyle/>
                    <a:p>
                      <a:pPr lvl="0"/>
                      <a:r>
                        <a:rPr lang="da-DK" sz="1000"/>
                        <a:t>Help / Language</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Open Help Menu / Open Language Selection</a:t>
                      </a:r>
                      <a:endParaRPr lang="da-DK" sz="1000"/>
                    </a:p>
                  </a:txBody>
                  <a:tcPr/>
                </a:tc>
                <a:extLst>
                  <a:ext uri="{0D108BD9-81ED-4DB2-BD59-A6C34878D82A}">
                    <a16:rowId xmlns:a16="http://schemas.microsoft.com/office/drawing/2014/main" val="4180183486"/>
                  </a:ext>
                </a:extLst>
              </a:tr>
              <a:tr h="322810">
                <a:tc>
                  <a:txBody>
                    <a:bodyPr/>
                    <a:lstStyle/>
                    <a:p>
                      <a:pPr lvl="0"/>
                      <a:r>
                        <a:rPr lang="da-DK" sz="1000"/>
                        <a:t>5</a:t>
                      </a:r>
                    </a:p>
                  </a:txBody>
                  <a:tcPr/>
                </a:tc>
                <a:tc>
                  <a:txBody>
                    <a:bodyPr/>
                    <a:lstStyle/>
                    <a:p>
                      <a:pPr lvl="0"/>
                      <a:r>
                        <a:rPr lang="da-DK" sz="1000"/>
                        <a:t>Talk / Call RH</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Activate Talkset function / call Remote Handset (RH).</a:t>
                      </a:r>
                      <a:endParaRPr lang="da-DK" sz="1000"/>
                    </a:p>
                  </a:txBody>
                  <a:tcPr/>
                </a:tc>
                <a:extLst>
                  <a:ext uri="{0D108BD9-81ED-4DB2-BD59-A6C34878D82A}">
                    <a16:rowId xmlns:a16="http://schemas.microsoft.com/office/drawing/2014/main" val="998626765"/>
                  </a:ext>
                </a:extLst>
              </a:tr>
              <a:tr h="322810">
                <a:tc>
                  <a:txBody>
                    <a:bodyPr/>
                    <a:lstStyle/>
                    <a:p>
                      <a:pPr lvl="0"/>
                      <a:r>
                        <a:rPr lang="da-DK" sz="1000"/>
                        <a:t>6</a:t>
                      </a:r>
                    </a:p>
                  </a:txBody>
                  <a:tcPr/>
                </a:tc>
                <a:tc>
                  <a:txBody>
                    <a:bodyPr/>
                    <a:lstStyle/>
                    <a:p>
                      <a:pPr lvl="0"/>
                      <a:r>
                        <a:rPr lang="da-DK" sz="1000"/>
                        <a:t>Length / Analyze</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Open Length Measurement / Open Diagnostics Menu.</a:t>
                      </a:r>
                      <a:endParaRPr lang="da-DK" sz="1000"/>
                    </a:p>
                  </a:txBody>
                  <a:tcPr/>
                </a:tc>
                <a:extLst>
                  <a:ext uri="{0D108BD9-81ED-4DB2-BD59-A6C34878D82A}">
                    <a16:rowId xmlns:a16="http://schemas.microsoft.com/office/drawing/2014/main" val="27482806"/>
                  </a:ext>
                </a:extLst>
              </a:tr>
              <a:tr h="322810">
                <a:tc>
                  <a:txBody>
                    <a:bodyPr/>
                    <a:lstStyle/>
                    <a:p>
                      <a:pPr lvl="0"/>
                      <a:r>
                        <a:rPr lang="da-DK" sz="1000"/>
                        <a:t>7</a:t>
                      </a:r>
                    </a:p>
                  </a:txBody>
                  <a:tcPr/>
                </a:tc>
                <a:tc>
                  <a:txBody>
                    <a:bodyPr/>
                    <a:lstStyle/>
                    <a:p>
                      <a:pPr lvl="0"/>
                      <a:r>
                        <a:rPr lang="da-DK" sz="1000"/>
                        <a:t>Wiremap / File</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Open analyze function "Wiremap" / Open Job List</a:t>
                      </a:r>
                      <a:endParaRPr lang="da-DK" sz="1000"/>
                    </a:p>
                  </a:txBody>
                  <a:tcPr/>
                </a:tc>
                <a:extLst>
                  <a:ext uri="{0D108BD9-81ED-4DB2-BD59-A6C34878D82A}">
                    <a16:rowId xmlns:a16="http://schemas.microsoft.com/office/drawing/2014/main" val="3845263564"/>
                  </a:ext>
                </a:extLst>
              </a:tr>
              <a:tr h="322810">
                <a:tc>
                  <a:txBody>
                    <a:bodyPr/>
                    <a:lstStyle/>
                    <a:p>
                      <a:pPr lvl="0"/>
                      <a:r>
                        <a:rPr lang="da-DK" sz="1000"/>
                        <a:t>8</a:t>
                      </a:r>
                    </a:p>
                  </a:txBody>
                  <a:tcPr/>
                </a:tc>
                <a:tc>
                  <a:txBody>
                    <a:bodyPr/>
                    <a:lstStyle/>
                    <a:p>
                      <a:pPr lvl="0"/>
                      <a:r>
                        <a:rPr lang="da-DK" sz="1000"/>
                        <a:t>Autotest</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Direct execution of test run pre-programmed for established standards.</a:t>
                      </a:r>
                      <a:endParaRPr lang="da-DK" sz="1000"/>
                    </a:p>
                  </a:txBody>
                  <a:tcPr/>
                </a:tc>
                <a:extLst>
                  <a:ext uri="{0D108BD9-81ED-4DB2-BD59-A6C34878D82A}">
                    <a16:rowId xmlns:a16="http://schemas.microsoft.com/office/drawing/2014/main" val="1809207254"/>
                  </a:ext>
                </a:extLst>
              </a:tr>
              <a:tr h="322810">
                <a:tc>
                  <a:txBody>
                    <a:bodyPr/>
                    <a:lstStyle/>
                    <a:p>
                      <a:pPr lvl="0"/>
                      <a:r>
                        <a:rPr lang="da-DK" sz="1000"/>
                        <a:t>9</a:t>
                      </a:r>
                    </a:p>
                  </a:txBody>
                  <a:tcPr/>
                </a:tc>
                <a:tc>
                  <a:txBody>
                    <a:bodyPr/>
                    <a:lstStyle/>
                    <a:p>
                      <a:pPr lvl="0"/>
                      <a:r>
                        <a:rPr lang="da-DK" sz="1000"/>
                        <a:t>TFT-Display</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Display of menus, test results, graphs, activity selection and function keys.</a:t>
                      </a:r>
                      <a:endParaRPr lang="da-DK" sz="1000"/>
                    </a:p>
                  </a:txBody>
                  <a:tcPr/>
                </a:tc>
                <a:extLst>
                  <a:ext uri="{0D108BD9-81ED-4DB2-BD59-A6C34878D82A}">
                    <a16:rowId xmlns:a16="http://schemas.microsoft.com/office/drawing/2014/main" val="1515302461"/>
                  </a:ext>
                </a:extLst>
              </a:tr>
              <a:tr h="322810">
                <a:tc>
                  <a:txBody>
                    <a:bodyPr/>
                    <a:lstStyle/>
                    <a:p>
                      <a:pPr lvl="0"/>
                      <a:r>
                        <a:rPr lang="da-DK" sz="1000"/>
                        <a:t>10</a:t>
                      </a:r>
                    </a:p>
                  </a:txBody>
                  <a:tcPr/>
                </a:tc>
                <a:tc>
                  <a:txBody>
                    <a:bodyPr/>
                    <a:lstStyle/>
                    <a:p>
                      <a:pPr lvl="0"/>
                      <a:r>
                        <a:rPr lang="en-US" sz="1000"/>
                        <a:t>Function keys</a:t>
                      </a:r>
                    </a:p>
                    <a:p>
                      <a:pPr lvl="0"/>
                      <a:r>
                        <a:rPr lang="en-US" sz="1000"/>
                        <a:t>F1 to F5 / F6 to F10</a:t>
                      </a:r>
                      <a:endParaRPr lang="da-DK" sz="1000"/>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Select menu options displayed on screen. </a:t>
                      </a:r>
                      <a:endParaRPr lang="da-DK" sz="1000"/>
                    </a:p>
                  </a:txBody>
                  <a:tcPr/>
                </a:tc>
                <a:extLst>
                  <a:ext uri="{0D108BD9-81ED-4DB2-BD59-A6C34878D82A}">
                    <a16:rowId xmlns:a16="http://schemas.microsoft.com/office/drawing/2014/main" val="3899486437"/>
                  </a:ext>
                </a:extLst>
              </a:tr>
              <a:tr h="322810">
                <a:tc>
                  <a:txBody>
                    <a:bodyPr/>
                    <a:lstStyle/>
                    <a:p>
                      <a:pPr lvl="0"/>
                      <a:r>
                        <a:rPr lang="da-DK" sz="1000"/>
                        <a:t>11</a:t>
                      </a:r>
                    </a:p>
                  </a:txBody>
                  <a:tcPr/>
                </a:tc>
                <a:tc>
                  <a:txBody>
                    <a:bodyPr/>
                    <a:lstStyle/>
                    <a:p>
                      <a:pPr lvl="0"/>
                      <a:r>
                        <a:rPr lang="da-DK" sz="1000"/>
                        <a:t>Arrow Keys / Enter</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Navigate menus on TFT Display / Enter key to activate and edit the selected menu.</a:t>
                      </a:r>
                    </a:p>
                    <a:p>
                      <a:pPr lvl="0"/>
                      <a:endParaRPr lang="da-DK" sz="1000"/>
                    </a:p>
                  </a:txBody>
                  <a:tcPr/>
                </a:tc>
                <a:extLst>
                  <a:ext uri="{0D108BD9-81ED-4DB2-BD59-A6C34878D82A}">
                    <a16:rowId xmlns:a16="http://schemas.microsoft.com/office/drawing/2014/main" val="3242779985"/>
                  </a:ext>
                </a:extLst>
              </a:tr>
              <a:tr h="322810">
                <a:tc>
                  <a:txBody>
                    <a:bodyPr/>
                    <a:lstStyle/>
                    <a:p>
                      <a:pPr lvl="0"/>
                      <a:r>
                        <a:rPr lang="da-DK" sz="1000"/>
                        <a:t>12</a:t>
                      </a:r>
                    </a:p>
                  </a:txBody>
                  <a:tcPr/>
                </a:tc>
                <a:tc>
                  <a:txBody>
                    <a:bodyPr/>
                    <a:lstStyle/>
                    <a:p>
                      <a:pPr lvl="0"/>
                      <a:r>
                        <a:rPr lang="da-DK" sz="1000"/>
                        <a:t>Escape</a:t>
                      </a:r>
                    </a:p>
                  </a:txBody>
                  <a:tcPr/>
                </a:tc>
                <a:tc>
                  <a:txBody>
                    <a:bodyPr/>
                    <a:lstStyle/>
                    <a:p>
                      <a:pPr marL="0" marR="0" lvl="0" indent="0" algn="l" defTabSz="914400" rtl="0" fontAlgn="auto" hangingPunct="1">
                        <a:lnSpc>
                          <a:spcPct val="100000"/>
                        </a:lnSpc>
                        <a:spcBef>
                          <a:spcPts val="0"/>
                        </a:spcBef>
                        <a:spcAft>
                          <a:spcPts val="0"/>
                        </a:spcAft>
                        <a:buNone/>
                        <a:tabLst/>
                      </a:pPr>
                      <a:r>
                        <a:rPr lang="en-US" sz="1000" b="0" i="0" u="none" strike="noStrike" kern="1200" baseline="0">
                          <a:solidFill>
                            <a:srgbClr val="000000"/>
                          </a:solidFill>
                          <a:latin typeface="Calibri"/>
                        </a:rPr>
                        <a:t>Abort and exit the current menu without making changes.</a:t>
                      </a:r>
                      <a:endParaRPr lang="da-DK" sz="1000"/>
                    </a:p>
                  </a:txBody>
                  <a:tcPr/>
                </a:tc>
                <a:extLst>
                  <a:ext uri="{0D108BD9-81ED-4DB2-BD59-A6C34878D82A}">
                    <a16:rowId xmlns:a16="http://schemas.microsoft.com/office/drawing/2014/main" val="2624175757"/>
                  </a:ext>
                </a:extLst>
              </a:tr>
              <a:tr h="322810">
                <a:tc>
                  <a:txBody>
                    <a:bodyPr/>
                    <a:lstStyle/>
                    <a:p>
                      <a:pPr lvl="0"/>
                      <a:r>
                        <a:rPr lang="da-DK" sz="1000"/>
                        <a:t>13</a:t>
                      </a:r>
                    </a:p>
                  </a:txBody>
                  <a:tcPr/>
                </a:tc>
                <a:tc>
                  <a:txBody>
                    <a:bodyPr/>
                    <a:lstStyle/>
                    <a:p>
                      <a:pPr lvl="0"/>
                      <a:r>
                        <a:rPr lang="da-DK" sz="1000"/>
                        <a:t>Alphanumeric Keys</a:t>
                      </a:r>
                    </a:p>
                  </a:txBody>
                  <a:tcPr/>
                </a:tc>
                <a:tc>
                  <a:txBody>
                    <a:bodyPr/>
                    <a:lstStyle/>
                    <a:p>
                      <a:pPr lvl="0"/>
                      <a:r>
                        <a:rPr lang="en-US" sz="1000"/>
                        <a:t>Enter numbers, letters and special characters.</a:t>
                      </a:r>
                      <a:endParaRPr lang="da-DK" sz="1000"/>
                    </a:p>
                  </a:txBody>
                  <a:tcPr/>
                </a:tc>
                <a:extLst>
                  <a:ext uri="{0D108BD9-81ED-4DB2-BD59-A6C34878D82A}">
                    <a16:rowId xmlns:a16="http://schemas.microsoft.com/office/drawing/2014/main" val="1419371146"/>
                  </a:ext>
                </a:extLst>
              </a:tr>
            </a:tbl>
          </a:graphicData>
        </a:graphic>
      </p:graphicFrame>
      <p:pic>
        <p:nvPicPr>
          <p:cNvPr id="4" name="Billede 5">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5686891" y="1858389"/>
            <a:ext cx="3054964" cy="3946788"/>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Controls and Ports/Connectors</a:t>
            </a:r>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4859871" y="2344530"/>
            <a:ext cx="3730139" cy="3457200"/>
          </a:xfrm>
          <a:prstGeom prst="rect">
            <a:avLst/>
          </a:prstGeom>
          <a:noFill/>
          <a:ln cap="flat">
            <a:noFill/>
          </a:ln>
        </p:spPr>
      </p:pic>
      <p:graphicFrame>
        <p:nvGraphicFramePr>
          <p:cNvPr id="4" name="Tabel 3"/>
          <p:cNvGraphicFramePr>
            <a:graphicFrameLocks noGrp="1"/>
          </p:cNvGraphicFramePr>
          <p:nvPr/>
        </p:nvGraphicFramePr>
        <p:xfrm>
          <a:off x="628650" y="1690689"/>
          <a:ext cx="3943349" cy="3220736"/>
        </p:xfrm>
        <a:graphic>
          <a:graphicData uri="http://schemas.openxmlformats.org/drawingml/2006/table">
            <a:tbl>
              <a:tblPr firstRow="1" bandRow="1">
                <a:effectLst/>
                <a:tableStyleId>{5C22544A-7EE6-4342-B048-85BDC9FD1C3A}</a:tableStyleId>
              </a:tblPr>
              <a:tblGrid>
                <a:gridCol w="411544">
                  <a:extLst>
                    <a:ext uri="{9D8B030D-6E8A-4147-A177-3AD203B41FA5}">
                      <a16:colId xmlns:a16="http://schemas.microsoft.com/office/drawing/2014/main" val="450815287"/>
                    </a:ext>
                  </a:extLst>
                </a:gridCol>
                <a:gridCol w="1525447">
                  <a:extLst>
                    <a:ext uri="{9D8B030D-6E8A-4147-A177-3AD203B41FA5}">
                      <a16:colId xmlns:a16="http://schemas.microsoft.com/office/drawing/2014/main" val="3236134906"/>
                    </a:ext>
                  </a:extLst>
                </a:gridCol>
                <a:gridCol w="2006358">
                  <a:extLst>
                    <a:ext uri="{9D8B030D-6E8A-4147-A177-3AD203B41FA5}">
                      <a16:colId xmlns:a16="http://schemas.microsoft.com/office/drawing/2014/main" val="2342950528"/>
                    </a:ext>
                  </a:extLst>
                </a:gridCol>
              </a:tblGrid>
              <a:tr h="370844">
                <a:tc>
                  <a:txBody>
                    <a:bodyPr/>
                    <a:lstStyle/>
                    <a:p>
                      <a:pPr lvl="0"/>
                      <a:endParaRPr lang="da-DK" sz="1200"/>
                    </a:p>
                  </a:txBody>
                  <a:tcPr/>
                </a:tc>
                <a:tc>
                  <a:txBody>
                    <a:bodyPr/>
                    <a:lstStyle/>
                    <a:p>
                      <a:pPr lvl="0"/>
                      <a:r>
                        <a:rPr lang="da-DK" sz="1200"/>
                        <a:t>Ports/Connectors</a:t>
                      </a:r>
                    </a:p>
                  </a:txBody>
                  <a:tcPr/>
                </a:tc>
                <a:tc>
                  <a:txBody>
                    <a:bodyPr/>
                    <a:lstStyle/>
                    <a:p>
                      <a:pPr lvl="0"/>
                      <a:r>
                        <a:rPr lang="da-DK" sz="1200"/>
                        <a:t>Description</a:t>
                      </a:r>
                    </a:p>
                  </a:txBody>
                  <a:tcPr/>
                </a:tc>
                <a:extLst>
                  <a:ext uri="{0D108BD9-81ED-4DB2-BD59-A6C34878D82A}">
                    <a16:rowId xmlns:a16="http://schemas.microsoft.com/office/drawing/2014/main" val="773508081"/>
                  </a:ext>
                </a:extLst>
              </a:tr>
              <a:tr h="370844">
                <a:tc>
                  <a:txBody>
                    <a:bodyPr/>
                    <a:lstStyle/>
                    <a:p>
                      <a:pPr lvl="0"/>
                      <a:r>
                        <a:rPr lang="da-DK" sz="1200"/>
                        <a:t>14</a:t>
                      </a:r>
                    </a:p>
                  </a:txBody>
                  <a:tcPr/>
                </a:tc>
                <a:tc>
                  <a:txBody>
                    <a:bodyPr/>
                    <a:lstStyle/>
                    <a:p>
                      <a:pPr lvl="0"/>
                      <a:r>
                        <a:rPr lang="da-DK" sz="1200"/>
                        <a:t>Low-NEXT-Connector</a:t>
                      </a:r>
                    </a:p>
                  </a:txBody>
                  <a:tcPr/>
                </a:tc>
                <a:tc>
                  <a:txBody>
                    <a:bodyPr/>
                    <a:lstStyle/>
                    <a:p>
                      <a:pPr lvl="0"/>
                      <a:r>
                        <a:rPr lang="da-DK" sz="1200"/>
                        <a:t>Connect a test adapter.</a:t>
                      </a:r>
                    </a:p>
                  </a:txBody>
                  <a:tcPr/>
                </a:tc>
                <a:extLst>
                  <a:ext uri="{0D108BD9-81ED-4DB2-BD59-A6C34878D82A}">
                    <a16:rowId xmlns:a16="http://schemas.microsoft.com/office/drawing/2014/main" val="3924128514"/>
                  </a:ext>
                </a:extLst>
              </a:tr>
              <a:tr h="370844">
                <a:tc>
                  <a:txBody>
                    <a:bodyPr/>
                    <a:lstStyle/>
                    <a:p>
                      <a:pPr lvl="0"/>
                      <a:r>
                        <a:rPr lang="da-DK" sz="1200"/>
                        <a:t>15</a:t>
                      </a:r>
                    </a:p>
                  </a:txBody>
                  <a:tcPr/>
                </a:tc>
                <a:tc>
                  <a:txBody>
                    <a:bodyPr/>
                    <a:lstStyle/>
                    <a:p>
                      <a:pPr lvl="0"/>
                      <a:r>
                        <a:rPr lang="da-DK" sz="1200"/>
                        <a:t>Service and Maintenance Jack</a:t>
                      </a:r>
                    </a:p>
                  </a:txBody>
                  <a:tcPr/>
                </a:tc>
                <a:tc>
                  <a:txBody>
                    <a:bodyPr/>
                    <a:lstStyle/>
                    <a:p>
                      <a:pPr lvl="0"/>
                      <a:r>
                        <a:rPr lang="en-US" sz="1200"/>
                        <a:t>Connection for service and maintenance work.</a:t>
                      </a:r>
                      <a:endParaRPr lang="da-DK" sz="1200"/>
                    </a:p>
                  </a:txBody>
                  <a:tcPr/>
                </a:tc>
                <a:extLst>
                  <a:ext uri="{0D108BD9-81ED-4DB2-BD59-A6C34878D82A}">
                    <a16:rowId xmlns:a16="http://schemas.microsoft.com/office/drawing/2014/main" val="1839581239"/>
                  </a:ext>
                </a:extLst>
              </a:tr>
              <a:tr h="370844">
                <a:tc>
                  <a:txBody>
                    <a:bodyPr/>
                    <a:lstStyle/>
                    <a:p>
                      <a:pPr lvl="0"/>
                      <a:r>
                        <a:rPr lang="da-DK" sz="1200"/>
                        <a:t>16</a:t>
                      </a:r>
                    </a:p>
                  </a:txBody>
                  <a:tcPr/>
                </a:tc>
                <a:tc>
                  <a:txBody>
                    <a:bodyPr/>
                    <a:lstStyle/>
                    <a:p>
                      <a:pPr lvl="0"/>
                      <a:r>
                        <a:rPr lang="da-DK" sz="1200"/>
                        <a:t>USB Port</a:t>
                      </a:r>
                    </a:p>
                  </a:txBody>
                  <a:tcPr/>
                </a:tc>
                <a:tc>
                  <a:txBody>
                    <a:bodyPr/>
                    <a:lstStyle/>
                    <a:p>
                      <a:pPr lvl="0"/>
                      <a:r>
                        <a:rPr lang="en-US" sz="1200"/>
                        <a:t>Connect USB removable devices to transmit data and to load Firmware-Updates.</a:t>
                      </a:r>
                      <a:endParaRPr lang="da-DK" sz="1200"/>
                    </a:p>
                  </a:txBody>
                  <a:tcPr/>
                </a:tc>
                <a:extLst>
                  <a:ext uri="{0D108BD9-81ED-4DB2-BD59-A6C34878D82A}">
                    <a16:rowId xmlns:a16="http://schemas.microsoft.com/office/drawing/2014/main" val="2181335719"/>
                  </a:ext>
                </a:extLst>
              </a:tr>
              <a:tr h="370844">
                <a:tc>
                  <a:txBody>
                    <a:bodyPr/>
                    <a:lstStyle/>
                    <a:p>
                      <a:pPr lvl="0"/>
                      <a:r>
                        <a:rPr lang="da-DK" sz="1200"/>
                        <a:t>17</a:t>
                      </a:r>
                    </a:p>
                  </a:txBody>
                  <a:tcPr/>
                </a:tc>
                <a:tc>
                  <a:txBody>
                    <a:bodyPr/>
                    <a:lstStyle/>
                    <a:p>
                      <a:pPr lvl="0"/>
                      <a:r>
                        <a:rPr lang="da-DK" sz="1200"/>
                        <a:t>USB Device</a:t>
                      </a:r>
                    </a:p>
                  </a:txBody>
                  <a:tcPr/>
                </a:tc>
                <a:tc>
                  <a:txBody>
                    <a:bodyPr/>
                    <a:lstStyle/>
                    <a:p>
                      <a:pPr lvl="0"/>
                      <a:r>
                        <a:rPr lang="da-DK" sz="1200"/>
                        <a:t>Connect to a computer</a:t>
                      </a:r>
                    </a:p>
                  </a:txBody>
                  <a:tcPr/>
                </a:tc>
                <a:extLst>
                  <a:ext uri="{0D108BD9-81ED-4DB2-BD59-A6C34878D82A}">
                    <a16:rowId xmlns:a16="http://schemas.microsoft.com/office/drawing/2014/main" val="1598569139"/>
                  </a:ext>
                </a:extLst>
              </a:tr>
              <a:tr h="370844">
                <a:tc>
                  <a:txBody>
                    <a:bodyPr/>
                    <a:lstStyle/>
                    <a:p>
                      <a:pPr lvl="0"/>
                      <a:r>
                        <a:rPr lang="da-DK" sz="1200"/>
                        <a:t>18</a:t>
                      </a:r>
                    </a:p>
                  </a:txBody>
                  <a:tcPr/>
                </a:tc>
                <a:tc>
                  <a:txBody>
                    <a:bodyPr/>
                    <a:lstStyle/>
                    <a:p>
                      <a:pPr lvl="0"/>
                      <a:r>
                        <a:rPr lang="da-DK" sz="1200"/>
                        <a:t>Talkset Jack</a:t>
                      </a:r>
                    </a:p>
                  </a:txBody>
                  <a:tcPr/>
                </a:tc>
                <a:tc>
                  <a:txBody>
                    <a:bodyPr/>
                    <a:lstStyle/>
                    <a:p>
                      <a:pPr lvl="0"/>
                      <a:r>
                        <a:rPr lang="da-DK" sz="1200"/>
                        <a:t>Connect a Talkset.</a:t>
                      </a:r>
                    </a:p>
                  </a:txBody>
                  <a:tcPr/>
                </a:tc>
                <a:extLst>
                  <a:ext uri="{0D108BD9-81ED-4DB2-BD59-A6C34878D82A}">
                    <a16:rowId xmlns:a16="http://schemas.microsoft.com/office/drawing/2014/main" val="3714367994"/>
                  </a:ext>
                </a:extLst>
              </a:tr>
              <a:tr h="370844">
                <a:tc>
                  <a:txBody>
                    <a:bodyPr/>
                    <a:lstStyle/>
                    <a:p>
                      <a:pPr lvl="0"/>
                      <a:r>
                        <a:rPr lang="da-DK" sz="1200"/>
                        <a:t>19</a:t>
                      </a:r>
                    </a:p>
                  </a:txBody>
                  <a:tcPr/>
                </a:tc>
                <a:tc>
                  <a:txBody>
                    <a:bodyPr/>
                    <a:lstStyle/>
                    <a:p>
                      <a:pPr lvl="0"/>
                      <a:r>
                        <a:rPr lang="da-DK" sz="1200"/>
                        <a:t>DC Input Jack</a:t>
                      </a:r>
                    </a:p>
                  </a:txBody>
                  <a:tcPr/>
                </a:tc>
                <a:tc>
                  <a:txBody>
                    <a:bodyPr/>
                    <a:lstStyle/>
                    <a:p>
                      <a:pPr lvl="0"/>
                      <a:r>
                        <a:rPr lang="en-US" sz="1200"/>
                        <a:t>Connect an external power supply and charge battery pack.</a:t>
                      </a:r>
                      <a:endParaRPr lang="da-DK" sz="1200"/>
                    </a:p>
                  </a:txBody>
                  <a:tcPr/>
                </a:tc>
                <a:extLst>
                  <a:ext uri="{0D108BD9-81ED-4DB2-BD59-A6C34878D82A}">
                    <a16:rowId xmlns:a16="http://schemas.microsoft.com/office/drawing/2014/main" val="1680654877"/>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TFT Display</a:t>
            </a:r>
          </a:p>
        </p:txBody>
      </p:sp>
      <p:pic>
        <p:nvPicPr>
          <p:cNvPr id="3" name="Billede 3">
            <a:extLst>
              <a:ext uri="{FF2B5EF4-FFF2-40B4-BE49-F238E27FC236}">
                <a16:creationId xmlns:a16="http://schemas.microsoft.com/office/drawing/2014/main" id="{00000000-0000-0000-0000-000000000000}"/>
              </a:ext>
            </a:extLst>
          </p:cNvPr>
          <p:cNvPicPr>
            <a:picLocks noChangeAspect="1"/>
          </p:cNvPicPr>
          <p:nvPr/>
        </p:nvPicPr>
        <p:blipFill>
          <a:blip r:embed="rId2"/>
          <a:srcRect l="2815" t="14358" r="60582" b="11079"/>
          <a:stretch>
            <a:fillRect/>
          </a:stretch>
        </p:blipFill>
        <p:spPr>
          <a:xfrm>
            <a:off x="341912" y="1581555"/>
            <a:ext cx="3224485" cy="1847444"/>
          </a:xfrm>
          <a:prstGeom prst="rect">
            <a:avLst/>
          </a:prstGeom>
          <a:noFill/>
          <a:ln cap="flat">
            <a:noFill/>
          </a:ln>
        </p:spPr>
      </p:pic>
      <p:graphicFrame>
        <p:nvGraphicFramePr>
          <p:cNvPr id="4" name="Tabel 4"/>
          <p:cNvGraphicFramePr>
            <a:graphicFrameLocks noGrp="1"/>
          </p:cNvGraphicFramePr>
          <p:nvPr/>
        </p:nvGraphicFramePr>
        <p:xfrm>
          <a:off x="3758266" y="1027904"/>
          <a:ext cx="4915951" cy="5724125"/>
        </p:xfrm>
        <a:graphic>
          <a:graphicData uri="http://schemas.openxmlformats.org/drawingml/2006/table">
            <a:tbl>
              <a:tblPr firstRow="1" bandRow="1">
                <a:effectLst/>
                <a:tableStyleId>{5940675A-B579-460E-94D1-54222C63F5DA}</a:tableStyleId>
              </a:tblPr>
              <a:tblGrid>
                <a:gridCol w="601730">
                  <a:extLst>
                    <a:ext uri="{9D8B030D-6E8A-4147-A177-3AD203B41FA5}">
                      <a16:colId xmlns:a16="http://schemas.microsoft.com/office/drawing/2014/main" val="3334331176"/>
                    </a:ext>
                  </a:extLst>
                </a:gridCol>
                <a:gridCol w="1366415">
                  <a:extLst>
                    <a:ext uri="{9D8B030D-6E8A-4147-A177-3AD203B41FA5}">
                      <a16:colId xmlns:a16="http://schemas.microsoft.com/office/drawing/2014/main" val="1479672924"/>
                    </a:ext>
                  </a:extLst>
                </a:gridCol>
                <a:gridCol w="2947806">
                  <a:extLst>
                    <a:ext uri="{9D8B030D-6E8A-4147-A177-3AD203B41FA5}">
                      <a16:colId xmlns:a16="http://schemas.microsoft.com/office/drawing/2014/main" val="2634002664"/>
                    </a:ext>
                  </a:extLst>
                </a:gridCol>
              </a:tblGrid>
              <a:tr h="451256">
                <a:tc>
                  <a:txBody>
                    <a:bodyPr/>
                    <a:lstStyle/>
                    <a:p>
                      <a:pPr lvl="0"/>
                      <a:r>
                        <a:rPr lang="da-DK" sz="1200"/>
                        <a:t>Display</a:t>
                      </a:r>
                    </a:p>
                  </a:txBody>
                  <a:tcPr/>
                </a:tc>
                <a:tc>
                  <a:txBody>
                    <a:bodyPr/>
                    <a:lstStyle/>
                    <a:p>
                      <a:pPr lvl="0"/>
                      <a:r>
                        <a:rPr lang="da-DK" sz="1200"/>
                        <a:t>Beskrivelse</a:t>
                      </a:r>
                    </a:p>
                  </a:txBody>
                  <a:tcPr/>
                </a:tc>
                <a:tc>
                  <a:txBody>
                    <a:bodyPr/>
                    <a:lstStyle/>
                    <a:p>
                      <a:pPr lvl="0"/>
                      <a:endParaRPr lang="da-DK" sz="1200"/>
                    </a:p>
                  </a:txBody>
                  <a:tcPr/>
                </a:tc>
                <a:extLst>
                  <a:ext uri="{0D108BD9-81ED-4DB2-BD59-A6C34878D82A}">
                    <a16:rowId xmlns:a16="http://schemas.microsoft.com/office/drawing/2014/main" val="1422160832"/>
                  </a:ext>
                </a:extLst>
              </a:tr>
              <a:tr h="420605">
                <a:tc>
                  <a:txBody>
                    <a:bodyPr/>
                    <a:lstStyle/>
                    <a:p>
                      <a:pPr lvl="0"/>
                      <a:r>
                        <a:rPr lang="da-DK" sz="1200"/>
                        <a:t>1</a:t>
                      </a:r>
                    </a:p>
                  </a:txBody>
                  <a:tcPr/>
                </a:tc>
                <a:tc>
                  <a:txBody>
                    <a:bodyPr/>
                    <a:lstStyle/>
                    <a:p>
                      <a:pPr lvl="0"/>
                      <a:r>
                        <a:rPr lang="en-US" sz="1200"/>
                        <a:t>Power supply and charge state</a:t>
                      </a:r>
                      <a:endParaRPr lang="da-DK" sz="1200"/>
                    </a:p>
                  </a:txBody>
                  <a:tcPr/>
                </a:tc>
                <a:tc>
                  <a:txBody>
                    <a:bodyPr/>
                    <a:lstStyle/>
                    <a:p>
                      <a:pPr lvl="0"/>
                      <a:r>
                        <a:rPr lang="da-DK" sz="1200"/>
                        <a:t>Viser batteri tilstand og ekstern forsygning</a:t>
                      </a:r>
                    </a:p>
                  </a:txBody>
                  <a:tcPr/>
                </a:tc>
                <a:extLst>
                  <a:ext uri="{0D108BD9-81ED-4DB2-BD59-A6C34878D82A}">
                    <a16:rowId xmlns:a16="http://schemas.microsoft.com/office/drawing/2014/main" val="573778928"/>
                  </a:ext>
                </a:extLst>
              </a:tr>
              <a:tr h="420605">
                <a:tc>
                  <a:txBody>
                    <a:bodyPr/>
                    <a:lstStyle/>
                    <a:p>
                      <a:pPr lvl="0"/>
                      <a:r>
                        <a:rPr lang="da-DK" sz="1200"/>
                        <a:t>2</a:t>
                      </a:r>
                    </a:p>
                  </a:txBody>
                  <a:tcPr/>
                </a:tc>
                <a:tc>
                  <a:txBody>
                    <a:bodyPr/>
                    <a:lstStyle/>
                    <a:p>
                      <a:pPr lvl="0"/>
                      <a:r>
                        <a:rPr lang="da-DK" sz="1200"/>
                        <a:t>Talkset indicator </a:t>
                      </a:r>
                    </a:p>
                  </a:txBody>
                  <a:tcPr/>
                </a:tc>
                <a:tc>
                  <a:txBody>
                    <a:bodyPr/>
                    <a:lstStyle/>
                    <a:p>
                      <a:pPr lvl="0"/>
                      <a:r>
                        <a:rPr lang="da-DK" sz="1200"/>
                        <a:t>Viser om talefunktionen er aktiv</a:t>
                      </a:r>
                    </a:p>
                  </a:txBody>
                  <a:tcPr/>
                </a:tc>
                <a:extLst>
                  <a:ext uri="{0D108BD9-81ED-4DB2-BD59-A6C34878D82A}">
                    <a16:rowId xmlns:a16="http://schemas.microsoft.com/office/drawing/2014/main" val="2179469278"/>
                  </a:ext>
                </a:extLst>
              </a:tr>
              <a:tr h="252365">
                <a:tc>
                  <a:txBody>
                    <a:bodyPr/>
                    <a:lstStyle/>
                    <a:p>
                      <a:pPr lvl="0"/>
                      <a:r>
                        <a:rPr lang="da-DK" sz="1200"/>
                        <a:t>3</a:t>
                      </a:r>
                    </a:p>
                  </a:txBody>
                  <a:tcPr/>
                </a:tc>
                <a:tc>
                  <a:txBody>
                    <a:bodyPr/>
                    <a:lstStyle/>
                    <a:p>
                      <a:pPr lvl="0"/>
                      <a:r>
                        <a:rPr lang="da-DK" sz="1200"/>
                        <a:t>Screen title</a:t>
                      </a:r>
                    </a:p>
                  </a:txBody>
                  <a:tcPr/>
                </a:tc>
                <a:tc>
                  <a:txBody>
                    <a:bodyPr/>
                    <a:lstStyle/>
                    <a:p>
                      <a:pPr lvl="0"/>
                      <a:r>
                        <a:rPr lang="da-DK" sz="1200"/>
                        <a:t>Viser display håndset(DH) el. valgte funktion</a:t>
                      </a:r>
                    </a:p>
                  </a:txBody>
                  <a:tcPr/>
                </a:tc>
                <a:extLst>
                  <a:ext uri="{0D108BD9-81ED-4DB2-BD59-A6C34878D82A}">
                    <a16:rowId xmlns:a16="http://schemas.microsoft.com/office/drawing/2014/main" val="2721815364"/>
                  </a:ext>
                </a:extLst>
              </a:tr>
              <a:tr h="252365">
                <a:tc>
                  <a:txBody>
                    <a:bodyPr/>
                    <a:lstStyle/>
                    <a:p>
                      <a:pPr lvl="0"/>
                      <a:r>
                        <a:rPr lang="da-DK" sz="1200"/>
                        <a:t>4</a:t>
                      </a:r>
                    </a:p>
                  </a:txBody>
                  <a:tcPr/>
                </a:tc>
                <a:tc>
                  <a:txBody>
                    <a:bodyPr/>
                    <a:lstStyle/>
                    <a:p>
                      <a:pPr marL="0" marR="0" lvl="0" indent="0" algn="l" defTabSz="914400" rtl="0" fontAlgn="auto" hangingPunct="1">
                        <a:lnSpc>
                          <a:spcPct val="100000"/>
                        </a:lnSpc>
                        <a:spcBef>
                          <a:spcPts val="0"/>
                        </a:spcBef>
                        <a:spcAft>
                          <a:spcPts val="0"/>
                        </a:spcAft>
                        <a:buNone/>
                        <a:tabLst/>
                      </a:pPr>
                      <a:r>
                        <a:rPr lang="da-DK" sz="1200" b="0" i="0" u="none" strike="noStrike" kern="1200" cap="none" spc="0" baseline="0">
                          <a:solidFill>
                            <a:srgbClr val="000000"/>
                          </a:solidFill>
                          <a:uFillTx/>
                          <a:latin typeface="Calibri"/>
                        </a:rPr>
                        <a:t>Time &amp; date</a:t>
                      </a:r>
                    </a:p>
                  </a:txBody>
                  <a:tcPr/>
                </a:tc>
                <a:tc>
                  <a:txBody>
                    <a:bodyPr/>
                    <a:lstStyle/>
                    <a:p>
                      <a:pPr marL="0" marR="0" lvl="0" indent="0" algn="l" defTabSz="914400" rtl="0" fontAlgn="auto" hangingPunct="1">
                        <a:lnSpc>
                          <a:spcPct val="100000"/>
                        </a:lnSpc>
                        <a:spcBef>
                          <a:spcPts val="0"/>
                        </a:spcBef>
                        <a:spcAft>
                          <a:spcPts val="0"/>
                        </a:spcAft>
                        <a:buNone/>
                        <a:tabLst/>
                      </a:pPr>
                      <a:r>
                        <a:rPr lang="da-DK" sz="1200" b="0" i="0" u="none" strike="noStrike" kern="1200" cap="none" spc="0" baseline="0">
                          <a:solidFill>
                            <a:srgbClr val="000000"/>
                          </a:solidFill>
                          <a:uFillTx/>
                          <a:latin typeface="Calibri"/>
                        </a:rPr>
                        <a:t>Tid og dato</a:t>
                      </a:r>
                    </a:p>
                  </a:txBody>
                  <a:tcPr/>
                </a:tc>
                <a:extLst>
                  <a:ext uri="{0D108BD9-81ED-4DB2-BD59-A6C34878D82A}">
                    <a16:rowId xmlns:a16="http://schemas.microsoft.com/office/drawing/2014/main" val="3589333668"/>
                  </a:ext>
                </a:extLst>
              </a:tr>
              <a:tr h="252365">
                <a:tc>
                  <a:txBody>
                    <a:bodyPr/>
                    <a:lstStyle/>
                    <a:p>
                      <a:pPr lvl="0"/>
                      <a:r>
                        <a:rPr lang="da-DK" sz="1200"/>
                        <a:t>5</a:t>
                      </a:r>
                    </a:p>
                  </a:txBody>
                  <a:tcPr/>
                </a:tc>
                <a:tc>
                  <a:txBody>
                    <a:bodyPr/>
                    <a:lstStyle/>
                    <a:p>
                      <a:pPr lvl="0"/>
                      <a:r>
                        <a:rPr lang="en-US" sz="1200" b="0" i="0" u="none" strike="noStrike" kern="1200" cap="none" spc="0" baseline="0">
                          <a:solidFill>
                            <a:srgbClr val="000000"/>
                          </a:solidFill>
                          <a:uFillTx/>
                          <a:latin typeface="Gotham Book"/>
                        </a:rPr>
                        <a:t>Field calibration </a:t>
                      </a:r>
                      <a:endParaRPr lang="da-DK" sz="1200"/>
                    </a:p>
                  </a:txBody>
                  <a:tcPr/>
                </a:tc>
                <a:tc>
                  <a:txBody>
                    <a:bodyPr/>
                    <a:lstStyle/>
                    <a:p>
                      <a:pPr lvl="0"/>
                      <a:r>
                        <a:rPr lang="da-DK" sz="1200"/>
                        <a:t>Vælg felt kalibrering</a:t>
                      </a:r>
                    </a:p>
                  </a:txBody>
                  <a:tcPr/>
                </a:tc>
                <a:extLst>
                  <a:ext uri="{0D108BD9-81ED-4DB2-BD59-A6C34878D82A}">
                    <a16:rowId xmlns:a16="http://schemas.microsoft.com/office/drawing/2014/main" val="1270930737"/>
                  </a:ext>
                </a:extLst>
              </a:tr>
              <a:tr h="252365">
                <a:tc>
                  <a:txBody>
                    <a:bodyPr/>
                    <a:lstStyle/>
                    <a:p>
                      <a:pPr lvl="0"/>
                      <a:r>
                        <a:rPr lang="da-DK" sz="1200"/>
                        <a:t>6</a:t>
                      </a:r>
                    </a:p>
                  </a:txBody>
                  <a:tcPr/>
                </a:tc>
                <a:tc>
                  <a:txBody>
                    <a:bodyPr/>
                    <a:lstStyle/>
                    <a:p>
                      <a:pPr lvl="0"/>
                      <a:r>
                        <a:rPr lang="en-US" sz="1200" b="0" i="0" u="none" strike="noStrike" kern="1200" cap="none" spc="0" baseline="0">
                          <a:solidFill>
                            <a:srgbClr val="000000"/>
                          </a:solidFill>
                          <a:uFillTx/>
                          <a:latin typeface="Gotham Book"/>
                        </a:rPr>
                        <a:t>Preferences</a:t>
                      </a:r>
                      <a:endParaRPr lang="da-DK" sz="1200"/>
                    </a:p>
                  </a:txBody>
                  <a:tcPr/>
                </a:tc>
                <a:tc>
                  <a:txBody>
                    <a:bodyPr/>
                    <a:lstStyle/>
                    <a:p>
                      <a:pPr lvl="0"/>
                      <a:r>
                        <a:rPr lang="da-DK" sz="1200"/>
                        <a:t>Vælg instrumentets indstillinger</a:t>
                      </a:r>
                    </a:p>
                  </a:txBody>
                  <a:tcPr/>
                </a:tc>
                <a:extLst>
                  <a:ext uri="{0D108BD9-81ED-4DB2-BD59-A6C34878D82A}">
                    <a16:rowId xmlns:a16="http://schemas.microsoft.com/office/drawing/2014/main" val="1982168170"/>
                  </a:ext>
                </a:extLst>
              </a:tr>
              <a:tr h="252365">
                <a:tc>
                  <a:txBody>
                    <a:bodyPr/>
                    <a:lstStyle/>
                    <a:p>
                      <a:pPr lvl="0"/>
                      <a:r>
                        <a:rPr lang="da-DK" sz="1200"/>
                        <a:t>7</a:t>
                      </a:r>
                    </a:p>
                  </a:txBody>
                  <a:tcPr/>
                </a:tc>
                <a:tc>
                  <a:txBody>
                    <a:bodyPr/>
                    <a:lstStyle/>
                    <a:p>
                      <a:pPr lvl="0"/>
                      <a:r>
                        <a:rPr lang="en-US" sz="1200" b="0" i="0" u="none" strike="noStrike" kern="1200" cap="none" spc="0" baseline="0">
                          <a:solidFill>
                            <a:srgbClr val="000000"/>
                          </a:solidFill>
                          <a:uFillTx/>
                          <a:latin typeface="Gotham Book"/>
                        </a:rPr>
                        <a:t>Toner</a:t>
                      </a:r>
                      <a:endParaRPr lang="da-DK" sz="1200"/>
                    </a:p>
                  </a:txBody>
                  <a:tcPr/>
                </a:tc>
                <a:tc>
                  <a:txBody>
                    <a:bodyPr/>
                    <a:lstStyle/>
                    <a:p>
                      <a:pPr lvl="0"/>
                      <a:r>
                        <a:rPr lang="da-DK" sz="1200"/>
                        <a:t>Vælg tone generator</a:t>
                      </a:r>
                    </a:p>
                  </a:txBody>
                  <a:tcPr/>
                </a:tc>
                <a:extLst>
                  <a:ext uri="{0D108BD9-81ED-4DB2-BD59-A6C34878D82A}">
                    <a16:rowId xmlns:a16="http://schemas.microsoft.com/office/drawing/2014/main" val="2082068779"/>
                  </a:ext>
                </a:extLst>
              </a:tr>
              <a:tr h="252365">
                <a:tc>
                  <a:txBody>
                    <a:bodyPr/>
                    <a:lstStyle/>
                    <a:p>
                      <a:pPr lvl="0"/>
                      <a:r>
                        <a:rPr lang="da-DK" sz="1200"/>
                        <a:t>8</a:t>
                      </a:r>
                    </a:p>
                  </a:txBody>
                  <a:tcPr/>
                </a:tc>
                <a:tc>
                  <a:txBody>
                    <a:bodyPr/>
                    <a:lstStyle/>
                    <a:p>
                      <a:pPr lvl="0"/>
                      <a:r>
                        <a:rPr lang="en-US" sz="1200" b="0" i="0" u="none" strike="noStrike" kern="1200" cap="none" spc="0" baseline="0">
                          <a:solidFill>
                            <a:srgbClr val="000000"/>
                          </a:solidFill>
                          <a:uFillTx/>
                          <a:latin typeface="Gotham Book"/>
                        </a:rPr>
                        <a:t>General Help </a:t>
                      </a:r>
                      <a:endParaRPr lang="da-DK" sz="1200"/>
                    </a:p>
                  </a:txBody>
                  <a:tcPr/>
                </a:tc>
                <a:tc>
                  <a:txBody>
                    <a:bodyPr/>
                    <a:lstStyle/>
                    <a:p>
                      <a:pPr lvl="0"/>
                      <a:r>
                        <a:rPr lang="da-DK" sz="1200"/>
                        <a:t>Hjælp menu</a:t>
                      </a:r>
                    </a:p>
                  </a:txBody>
                  <a:tcPr/>
                </a:tc>
                <a:extLst>
                  <a:ext uri="{0D108BD9-81ED-4DB2-BD59-A6C34878D82A}">
                    <a16:rowId xmlns:a16="http://schemas.microsoft.com/office/drawing/2014/main" val="3305522756"/>
                  </a:ext>
                </a:extLst>
              </a:tr>
              <a:tr h="252365">
                <a:tc>
                  <a:txBody>
                    <a:bodyPr/>
                    <a:lstStyle/>
                    <a:p>
                      <a:pPr lvl="0"/>
                      <a:r>
                        <a:rPr lang="da-DK" sz="1200"/>
                        <a:t>9</a:t>
                      </a:r>
                    </a:p>
                  </a:txBody>
                  <a:tcPr/>
                </a:tc>
                <a:tc>
                  <a:txBody>
                    <a:bodyPr/>
                    <a:lstStyle/>
                    <a:p>
                      <a:pPr lvl="0"/>
                      <a:r>
                        <a:rPr lang="en-US" sz="1200" b="0" i="0" u="none" strike="noStrike" kern="1200" cap="none" spc="0" baseline="0">
                          <a:solidFill>
                            <a:srgbClr val="000000"/>
                          </a:solidFill>
                          <a:uFillTx/>
                          <a:latin typeface="Gotham Book"/>
                        </a:rPr>
                        <a:t>Cable Type </a:t>
                      </a:r>
                      <a:endParaRPr lang="da-DK" sz="1200"/>
                    </a:p>
                  </a:txBody>
                  <a:tcPr/>
                </a:tc>
                <a:tc>
                  <a:txBody>
                    <a:bodyPr/>
                    <a:lstStyle/>
                    <a:p>
                      <a:pPr lvl="0"/>
                      <a:r>
                        <a:rPr lang="da-DK" sz="1200"/>
                        <a:t>Vælg eller ændre kabeltypen</a:t>
                      </a:r>
                    </a:p>
                  </a:txBody>
                  <a:tcPr/>
                </a:tc>
                <a:extLst>
                  <a:ext uri="{0D108BD9-81ED-4DB2-BD59-A6C34878D82A}">
                    <a16:rowId xmlns:a16="http://schemas.microsoft.com/office/drawing/2014/main" val="1334615849"/>
                  </a:ext>
                </a:extLst>
              </a:tr>
              <a:tr h="252365">
                <a:tc>
                  <a:txBody>
                    <a:bodyPr/>
                    <a:lstStyle/>
                    <a:p>
                      <a:pPr lvl="0"/>
                      <a:r>
                        <a:rPr lang="da-DK" sz="1200"/>
                        <a:t>10</a:t>
                      </a:r>
                    </a:p>
                  </a:txBody>
                  <a:tcPr/>
                </a:tc>
                <a:tc>
                  <a:txBody>
                    <a:bodyPr/>
                    <a:lstStyle/>
                    <a:p>
                      <a:pPr lvl="0"/>
                      <a:r>
                        <a:rPr lang="en-US" sz="1200" b="0" i="0" u="none" strike="noStrike" kern="1200" cap="none" spc="0" baseline="0">
                          <a:solidFill>
                            <a:srgbClr val="000000"/>
                          </a:solidFill>
                          <a:uFillTx/>
                          <a:latin typeface="Gotham Book"/>
                        </a:rPr>
                        <a:t>Fiber</a:t>
                      </a:r>
                      <a:endParaRPr lang="da-DK" sz="1200"/>
                    </a:p>
                  </a:txBody>
                  <a:tcPr/>
                </a:tc>
                <a:tc>
                  <a:txBody>
                    <a:bodyPr/>
                    <a:lstStyle/>
                    <a:p>
                      <a:pPr lvl="0"/>
                      <a:r>
                        <a:rPr lang="da-DK" sz="1200"/>
                        <a:t>Vælg fiber måling</a:t>
                      </a:r>
                    </a:p>
                  </a:txBody>
                  <a:tcPr/>
                </a:tc>
                <a:extLst>
                  <a:ext uri="{0D108BD9-81ED-4DB2-BD59-A6C34878D82A}">
                    <a16:rowId xmlns:a16="http://schemas.microsoft.com/office/drawing/2014/main" val="575320118"/>
                  </a:ext>
                </a:extLst>
              </a:tr>
              <a:tr h="252365">
                <a:tc>
                  <a:txBody>
                    <a:bodyPr/>
                    <a:lstStyle/>
                    <a:p>
                      <a:pPr lvl="0"/>
                      <a:r>
                        <a:rPr lang="da-DK" sz="1200"/>
                        <a:t>11</a:t>
                      </a:r>
                    </a:p>
                  </a:txBody>
                  <a:tcPr/>
                </a:tc>
                <a:tc>
                  <a:txBody>
                    <a:bodyPr/>
                    <a:lstStyle/>
                    <a:p>
                      <a:pPr lvl="0"/>
                      <a:r>
                        <a:rPr lang="en-US" sz="1200" b="0" i="0" u="none" strike="noStrike" kern="1200" cap="none" spc="0" baseline="0">
                          <a:solidFill>
                            <a:srgbClr val="000000"/>
                          </a:solidFill>
                          <a:uFillTx/>
                          <a:latin typeface="Gotham Book"/>
                        </a:rPr>
                        <a:t>Analyze </a:t>
                      </a:r>
                      <a:endParaRPr lang="da-DK" sz="1200"/>
                    </a:p>
                  </a:txBody>
                  <a:tcPr/>
                </a:tc>
                <a:tc>
                  <a:txBody>
                    <a:bodyPr/>
                    <a:lstStyle/>
                    <a:p>
                      <a:pPr lvl="0"/>
                      <a:r>
                        <a:rPr lang="da-DK" sz="1200"/>
                        <a:t>Udfør individuel kabeltest  i real tid</a:t>
                      </a:r>
                    </a:p>
                  </a:txBody>
                  <a:tcPr/>
                </a:tc>
                <a:extLst>
                  <a:ext uri="{0D108BD9-81ED-4DB2-BD59-A6C34878D82A}">
                    <a16:rowId xmlns:a16="http://schemas.microsoft.com/office/drawing/2014/main" val="3321466874"/>
                  </a:ext>
                </a:extLst>
              </a:tr>
              <a:tr h="252365">
                <a:tc>
                  <a:txBody>
                    <a:bodyPr/>
                    <a:lstStyle/>
                    <a:p>
                      <a:pPr lvl="0"/>
                      <a:r>
                        <a:rPr lang="da-DK" sz="1200"/>
                        <a:t>12</a:t>
                      </a:r>
                    </a:p>
                  </a:txBody>
                  <a:tcPr/>
                </a:tc>
                <a:tc>
                  <a:txBody>
                    <a:bodyPr/>
                    <a:lstStyle/>
                    <a:p>
                      <a:pPr lvl="0"/>
                      <a:r>
                        <a:rPr lang="da-DK" sz="1200"/>
                        <a:t>Instrument</a:t>
                      </a:r>
                    </a:p>
                  </a:txBody>
                  <a:tcPr/>
                </a:tc>
                <a:tc>
                  <a:txBody>
                    <a:bodyPr/>
                    <a:lstStyle/>
                    <a:p>
                      <a:pPr lvl="0"/>
                      <a:r>
                        <a:rPr lang="da-DK" sz="1100"/>
                        <a:t>Vis informationen på LanTEK®III Cable Certifier. </a:t>
                      </a:r>
                    </a:p>
                  </a:txBody>
                  <a:tcPr/>
                </a:tc>
                <a:extLst>
                  <a:ext uri="{0D108BD9-81ED-4DB2-BD59-A6C34878D82A}">
                    <a16:rowId xmlns:a16="http://schemas.microsoft.com/office/drawing/2014/main" val="791784345"/>
                  </a:ext>
                </a:extLst>
              </a:tr>
              <a:tr h="252365">
                <a:tc>
                  <a:txBody>
                    <a:bodyPr/>
                    <a:lstStyle/>
                    <a:p>
                      <a:pPr lvl="0"/>
                      <a:r>
                        <a:rPr lang="da-DK" sz="1200"/>
                        <a:t>13</a:t>
                      </a:r>
                    </a:p>
                  </a:txBody>
                  <a:tcPr/>
                </a:tc>
                <a:tc>
                  <a:txBody>
                    <a:bodyPr/>
                    <a:lstStyle/>
                    <a:p>
                      <a:pPr lvl="0"/>
                      <a:r>
                        <a:rPr lang="da-DK" sz="1200"/>
                        <a:t>Function Name </a:t>
                      </a:r>
                    </a:p>
                  </a:txBody>
                  <a:tcPr/>
                </a:tc>
                <a:tc>
                  <a:txBody>
                    <a:bodyPr/>
                    <a:lstStyle/>
                    <a:p>
                      <a:pPr lvl="0"/>
                      <a:r>
                        <a:rPr lang="da-DK" sz="1200"/>
                        <a:t>Viser navn på valgte funktion</a:t>
                      </a:r>
                    </a:p>
                  </a:txBody>
                  <a:tcPr/>
                </a:tc>
                <a:extLst>
                  <a:ext uri="{0D108BD9-81ED-4DB2-BD59-A6C34878D82A}">
                    <a16:rowId xmlns:a16="http://schemas.microsoft.com/office/drawing/2014/main" val="2732152309"/>
                  </a:ext>
                </a:extLst>
              </a:tr>
              <a:tr h="252365">
                <a:tc>
                  <a:txBody>
                    <a:bodyPr/>
                    <a:lstStyle/>
                    <a:p>
                      <a:pPr lvl="0"/>
                      <a:r>
                        <a:rPr lang="da-DK" sz="1200"/>
                        <a:t>14</a:t>
                      </a:r>
                    </a:p>
                  </a:txBody>
                  <a:tcPr/>
                </a:tc>
                <a:tc>
                  <a:txBody>
                    <a:bodyPr/>
                    <a:lstStyle/>
                    <a:p>
                      <a:pPr lvl="0"/>
                      <a:r>
                        <a:rPr lang="en-US" sz="1200" b="0" i="0" u="none" strike="noStrike" kern="1200" cap="none" spc="0" baseline="0">
                          <a:solidFill>
                            <a:srgbClr val="000000"/>
                          </a:solidFill>
                          <a:uFillTx/>
                          <a:latin typeface="Gotham Book"/>
                        </a:rPr>
                        <a:t>Cable ID </a:t>
                      </a:r>
                      <a:endParaRPr lang="da-DK" sz="1200"/>
                    </a:p>
                  </a:txBody>
                  <a:tcPr/>
                </a:tc>
                <a:tc>
                  <a:txBody>
                    <a:bodyPr/>
                    <a:lstStyle/>
                    <a:p>
                      <a:pPr lvl="0"/>
                      <a:r>
                        <a:rPr lang="da-DK" sz="1200"/>
                        <a:t>Vælg kabel navngivning</a:t>
                      </a:r>
                    </a:p>
                  </a:txBody>
                  <a:tcPr/>
                </a:tc>
                <a:extLst>
                  <a:ext uri="{0D108BD9-81ED-4DB2-BD59-A6C34878D82A}">
                    <a16:rowId xmlns:a16="http://schemas.microsoft.com/office/drawing/2014/main" val="3017048758"/>
                  </a:ext>
                </a:extLst>
              </a:tr>
              <a:tr h="252365">
                <a:tc>
                  <a:txBody>
                    <a:bodyPr/>
                    <a:lstStyle/>
                    <a:p>
                      <a:pPr lvl="0"/>
                      <a:r>
                        <a:rPr lang="da-DK" sz="1200"/>
                        <a:t>15</a:t>
                      </a:r>
                    </a:p>
                  </a:txBody>
                  <a:tcPr/>
                </a:tc>
                <a:tc>
                  <a:txBody>
                    <a:bodyPr/>
                    <a:lstStyle/>
                    <a:p>
                      <a:pPr lvl="0"/>
                      <a:r>
                        <a:rPr lang="en-US" sz="1200" b="0" i="0" u="none" strike="noStrike" kern="1200" cap="none" spc="0" baseline="0">
                          <a:solidFill>
                            <a:srgbClr val="000000"/>
                          </a:solidFill>
                          <a:uFillTx/>
                          <a:latin typeface="Gotham Book"/>
                        </a:rPr>
                        <a:t>Stored Tests </a:t>
                      </a:r>
                      <a:endParaRPr lang="da-DK" sz="1200"/>
                    </a:p>
                  </a:txBody>
                  <a:tcPr/>
                </a:tc>
                <a:tc>
                  <a:txBody>
                    <a:bodyPr/>
                    <a:lstStyle/>
                    <a:p>
                      <a:pPr lvl="0"/>
                      <a:r>
                        <a:rPr lang="da-DK" sz="1200"/>
                        <a:t>Vælg Fil håndtering af gemte test</a:t>
                      </a:r>
                    </a:p>
                  </a:txBody>
                  <a:tcPr/>
                </a:tc>
                <a:extLst>
                  <a:ext uri="{0D108BD9-81ED-4DB2-BD59-A6C34878D82A}">
                    <a16:rowId xmlns:a16="http://schemas.microsoft.com/office/drawing/2014/main" val="3327694190"/>
                  </a:ext>
                </a:extLst>
              </a:tr>
              <a:tr h="252365">
                <a:tc>
                  <a:txBody>
                    <a:bodyPr/>
                    <a:lstStyle/>
                    <a:p>
                      <a:pPr lvl="0"/>
                      <a:r>
                        <a:rPr lang="da-DK" sz="1200"/>
                        <a:t>16</a:t>
                      </a:r>
                    </a:p>
                  </a:txBody>
                  <a:tcPr/>
                </a:tc>
                <a:tc>
                  <a:txBody>
                    <a:bodyPr/>
                    <a:lstStyle/>
                    <a:p>
                      <a:pPr lvl="0"/>
                      <a:r>
                        <a:rPr lang="en-US" sz="1200" b="0" i="0" u="none" strike="noStrike" kern="1200" cap="none" spc="0" baseline="0">
                          <a:solidFill>
                            <a:srgbClr val="000000"/>
                          </a:solidFill>
                          <a:uFillTx/>
                          <a:latin typeface="Gotham Book"/>
                        </a:rPr>
                        <a:t>Job Name </a:t>
                      </a:r>
                      <a:endParaRPr lang="da-DK" sz="1200"/>
                    </a:p>
                  </a:txBody>
                  <a:tcPr/>
                </a:tc>
                <a:tc>
                  <a:txBody>
                    <a:bodyPr/>
                    <a:lstStyle/>
                    <a:p>
                      <a:pPr lvl="0"/>
                      <a:r>
                        <a:rPr lang="da-DK" sz="1200"/>
                        <a:t>Viser igangværende job navn</a:t>
                      </a:r>
                    </a:p>
                  </a:txBody>
                  <a:tcPr/>
                </a:tc>
                <a:extLst>
                  <a:ext uri="{0D108BD9-81ED-4DB2-BD59-A6C34878D82A}">
                    <a16:rowId xmlns:a16="http://schemas.microsoft.com/office/drawing/2014/main" val="990947623"/>
                  </a:ext>
                </a:extLst>
              </a:tr>
              <a:tr h="252365">
                <a:tc>
                  <a:txBody>
                    <a:bodyPr/>
                    <a:lstStyle/>
                    <a:p>
                      <a:pPr lvl="0"/>
                      <a:r>
                        <a:rPr lang="da-DK" sz="1200"/>
                        <a:t>17</a:t>
                      </a:r>
                    </a:p>
                  </a:txBody>
                  <a:tcPr/>
                </a:tc>
                <a:tc>
                  <a:txBody>
                    <a:bodyPr/>
                    <a:lstStyle/>
                    <a:p>
                      <a:pPr lvl="0"/>
                      <a:r>
                        <a:rPr lang="en-US" sz="1200" b="0" i="0" u="none" strike="noStrike" kern="1200" cap="none" spc="0" baseline="0">
                          <a:solidFill>
                            <a:srgbClr val="000000"/>
                          </a:solidFill>
                          <a:uFillTx/>
                          <a:latin typeface="Gotham Book"/>
                        </a:rPr>
                        <a:t>Test Standard </a:t>
                      </a:r>
                      <a:endParaRPr lang="da-DK" sz="1200"/>
                    </a:p>
                  </a:txBody>
                  <a:tcPr/>
                </a:tc>
                <a:tc>
                  <a:txBody>
                    <a:bodyPr/>
                    <a:lstStyle/>
                    <a:p>
                      <a:pPr lvl="0"/>
                      <a:r>
                        <a:rPr lang="da-DK" sz="1200"/>
                        <a:t>Viser den kabeltype der er valgt til test</a:t>
                      </a:r>
                    </a:p>
                  </a:txBody>
                  <a:tcPr/>
                </a:tc>
                <a:extLst>
                  <a:ext uri="{0D108BD9-81ED-4DB2-BD59-A6C34878D82A}">
                    <a16:rowId xmlns:a16="http://schemas.microsoft.com/office/drawing/2014/main" val="2889912907"/>
                  </a:ext>
                </a:extLst>
              </a:tr>
              <a:tr h="252365">
                <a:tc>
                  <a:txBody>
                    <a:bodyPr/>
                    <a:lstStyle/>
                    <a:p>
                      <a:pPr lvl="0"/>
                      <a:r>
                        <a:rPr lang="da-DK" sz="1200"/>
                        <a:t>18</a:t>
                      </a:r>
                    </a:p>
                  </a:txBody>
                  <a:tcPr/>
                </a:tc>
                <a:tc>
                  <a:txBody>
                    <a:bodyPr/>
                    <a:lstStyle/>
                    <a:p>
                      <a:pPr lvl="0"/>
                      <a:r>
                        <a:rPr lang="en-US" sz="1200" b="0" i="0" u="none" strike="noStrike" kern="1200" cap="none" spc="0" baseline="0">
                          <a:solidFill>
                            <a:srgbClr val="000000"/>
                          </a:solidFill>
                          <a:uFillTx/>
                          <a:latin typeface="Gotham Book"/>
                        </a:rPr>
                        <a:t>Records</a:t>
                      </a:r>
                      <a:endParaRPr lang="da-DK" sz="1200"/>
                    </a:p>
                  </a:txBody>
                  <a:tcPr/>
                </a:tc>
                <a:tc>
                  <a:txBody>
                    <a:bodyPr/>
                    <a:lstStyle/>
                    <a:p>
                      <a:pPr lvl="0"/>
                      <a:r>
                        <a:rPr lang="da-DK" sz="1200"/>
                        <a:t>Antal gemte test</a:t>
                      </a:r>
                    </a:p>
                  </a:txBody>
                  <a:tcPr/>
                </a:tc>
                <a:extLst>
                  <a:ext uri="{0D108BD9-81ED-4DB2-BD59-A6C34878D82A}">
                    <a16:rowId xmlns:a16="http://schemas.microsoft.com/office/drawing/2014/main" val="2843270892"/>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The Remote Handset (RH)</a:t>
            </a:r>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rcRect l="13689" t="19537" r="70680" b="4519"/>
          <a:stretch>
            <a:fillRect/>
          </a:stretch>
        </p:blipFill>
        <p:spPr>
          <a:xfrm>
            <a:off x="889235" y="1499853"/>
            <a:ext cx="2277048" cy="3111502"/>
          </a:xfrm>
          <a:prstGeom prst="rect">
            <a:avLst/>
          </a:prstGeom>
          <a:noFill/>
          <a:ln cap="flat">
            <a:noFill/>
          </a:ln>
        </p:spPr>
      </p:pic>
      <p:graphicFrame>
        <p:nvGraphicFramePr>
          <p:cNvPr id="4" name="Tabel 4"/>
          <p:cNvGraphicFramePr>
            <a:graphicFrameLocks noGrp="1"/>
          </p:cNvGraphicFramePr>
          <p:nvPr/>
        </p:nvGraphicFramePr>
        <p:xfrm>
          <a:off x="4018321" y="1397002"/>
          <a:ext cx="4497019" cy="5349276"/>
        </p:xfrm>
        <a:graphic>
          <a:graphicData uri="http://schemas.openxmlformats.org/drawingml/2006/table">
            <a:tbl>
              <a:tblPr firstRow="1" bandRow="1">
                <a:effectLst/>
                <a:tableStyleId>{5940675A-B579-460E-94D1-54222C63F5DA}</a:tableStyleId>
              </a:tblPr>
              <a:tblGrid>
                <a:gridCol w="645950">
                  <a:extLst>
                    <a:ext uri="{9D8B030D-6E8A-4147-A177-3AD203B41FA5}">
                      <a16:colId xmlns:a16="http://schemas.microsoft.com/office/drawing/2014/main" val="1897309454"/>
                    </a:ext>
                  </a:extLst>
                </a:gridCol>
                <a:gridCol w="1350623">
                  <a:extLst>
                    <a:ext uri="{9D8B030D-6E8A-4147-A177-3AD203B41FA5}">
                      <a16:colId xmlns:a16="http://schemas.microsoft.com/office/drawing/2014/main" val="3244891931"/>
                    </a:ext>
                  </a:extLst>
                </a:gridCol>
                <a:gridCol w="2500445">
                  <a:extLst>
                    <a:ext uri="{9D8B030D-6E8A-4147-A177-3AD203B41FA5}">
                      <a16:colId xmlns:a16="http://schemas.microsoft.com/office/drawing/2014/main" val="1340652956"/>
                    </a:ext>
                  </a:extLst>
                </a:gridCol>
              </a:tblGrid>
              <a:tr h="370844">
                <a:tc>
                  <a:txBody>
                    <a:bodyPr/>
                    <a:lstStyle/>
                    <a:p>
                      <a:pPr lvl="0"/>
                      <a:r>
                        <a:rPr lang="da-DK" sz="1200"/>
                        <a:t>Control</a:t>
                      </a:r>
                    </a:p>
                  </a:txBody>
                  <a:tcPr/>
                </a:tc>
                <a:tc>
                  <a:txBody>
                    <a:bodyPr/>
                    <a:lstStyle/>
                    <a:p>
                      <a:pPr lvl="0"/>
                      <a:r>
                        <a:rPr lang="da-DK" sz="1200"/>
                        <a:t>Beskrivelse</a:t>
                      </a:r>
                    </a:p>
                  </a:txBody>
                  <a:tcPr/>
                </a:tc>
                <a:tc>
                  <a:txBody>
                    <a:bodyPr/>
                    <a:lstStyle/>
                    <a:p>
                      <a:pPr lvl="0"/>
                      <a:endParaRPr lang="da-DK" sz="1200"/>
                    </a:p>
                  </a:txBody>
                  <a:tcPr/>
                </a:tc>
                <a:extLst>
                  <a:ext uri="{0D108BD9-81ED-4DB2-BD59-A6C34878D82A}">
                    <a16:rowId xmlns:a16="http://schemas.microsoft.com/office/drawing/2014/main" val="1119648053"/>
                  </a:ext>
                </a:extLst>
              </a:tr>
              <a:tr h="370844">
                <a:tc>
                  <a:txBody>
                    <a:bodyPr/>
                    <a:lstStyle/>
                    <a:p>
                      <a:pPr lvl="0"/>
                      <a:r>
                        <a:rPr lang="da-DK" sz="1200"/>
                        <a:t>1</a:t>
                      </a:r>
                    </a:p>
                  </a:txBody>
                  <a:tcPr/>
                </a:tc>
                <a:tc>
                  <a:txBody>
                    <a:bodyPr/>
                    <a:lstStyle/>
                    <a:p>
                      <a:pPr lvl="0"/>
                      <a:r>
                        <a:rPr lang="en-US" sz="1200" b="0" i="0" u="none" strike="noStrike" kern="1200" cap="none" spc="0" baseline="0">
                          <a:solidFill>
                            <a:srgbClr val="000000"/>
                          </a:solidFill>
                          <a:uFillTx/>
                          <a:latin typeface="Gotham Book"/>
                        </a:rPr>
                        <a:t>On/Off</a:t>
                      </a:r>
                      <a:endParaRPr lang="da-DK" sz="1200"/>
                    </a:p>
                  </a:txBody>
                  <a:tcPr/>
                </a:tc>
                <a:tc>
                  <a:txBody>
                    <a:bodyPr/>
                    <a:lstStyle/>
                    <a:p>
                      <a:pPr lvl="0"/>
                      <a:r>
                        <a:rPr lang="da-DK" sz="1200"/>
                        <a:t>Tænd/sluk remote håndsæt (RH) on/off</a:t>
                      </a:r>
                    </a:p>
                  </a:txBody>
                  <a:tcPr/>
                </a:tc>
                <a:extLst>
                  <a:ext uri="{0D108BD9-81ED-4DB2-BD59-A6C34878D82A}">
                    <a16:rowId xmlns:a16="http://schemas.microsoft.com/office/drawing/2014/main" val="2013541999"/>
                  </a:ext>
                </a:extLst>
              </a:tr>
              <a:tr h="370844">
                <a:tc>
                  <a:txBody>
                    <a:bodyPr/>
                    <a:lstStyle/>
                    <a:p>
                      <a:pPr lvl="0"/>
                      <a:r>
                        <a:rPr lang="da-DK" sz="1200"/>
                        <a:t>2</a:t>
                      </a:r>
                    </a:p>
                  </a:txBody>
                  <a:tcPr/>
                </a:tc>
                <a:tc>
                  <a:txBody>
                    <a:bodyPr/>
                    <a:lstStyle/>
                    <a:p>
                      <a:pPr lvl="0"/>
                      <a:r>
                        <a:rPr lang="en-US" sz="1200" b="0" i="0" u="none" strike="noStrike" kern="1200" cap="none" spc="0" baseline="0">
                          <a:solidFill>
                            <a:srgbClr val="000000"/>
                          </a:solidFill>
                          <a:uFillTx/>
                          <a:latin typeface="Gotham Book"/>
                        </a:rPr>
                        <a:t>Dim Backlight </a:t>
                      </a:r>
                      <a:endParaRPr lang="da-DK" sz="1200"/>
                    </a:p>
                  </a:txBody>
                  <a:tcPr/>
                </a:tc>
                <a:tc>
                  <a:txBody>
                    <a:bodyPr/>
                    <a:lstStyle/>
                    <a:p>
                      <a:pPr lvl="0"/>
                      <a:r>
                        <a:rPr lang="da-DK" sz="1200"/>
                        <a:t>Baggrundslys i 2 niveauer</a:t>
                      </a:r>
                    </a:p>
                  </a:txBody>
                  <a:tcPr/>
                </a:tc>
                <a:extLst>
                  <a:ext uri="{0D108BD9-81ED-4DB2-BD59-A6C34878D82A}">
                    <a16:rowId xmlns:a16="http://schemas.microsoft.com/office/drawing/2014/main" val="3917300278"/>
                  </a:ext>
                </a:extLst>
              </a:tr>
              <a:tr h="370844">
                <a:tc>
                  <a:txBody>
                    <a:bodyPr/>
                    <a:lstStyle/>
                    <a:p>
                      <a:pPr lvl="0"/>
                      <a:r>
                        <a:rPr lang="da-DK" sz="1200"/>
                        <a:t>3</a:t>
                      </a:r>
                    </a:p>
                  </a:txBody>
                  <a:tcPr/>
                </a:tc>
                <a:tc>
                  <a:txBody>
                    <a:bodyPr/>
                    <a:lstStyle/>
                    <a:p>
                      <a:pPr lvl="0"/>
                      <a:r>
                        <a:rPr lang="en-US" sz="1200" b="0" i="0" u="none" strike="noStrike" kern="1200" cap="none" spc="0" baseline="0">
                          <a:solidFill>
                            <a:srgbClr val="000000"/>
                          </a:solidFill>
                          <a:uFillTx/>
                          <a:latin typeface="Gotham Book"/>
                        </a:rPr>
                        <a:t>Shift</a:t>
                      </a:r>
                      <a:endParaRPr lang="da-DK" sz="1200"/>
                    </a:p>
                  </a:txBody>
                  <a:tcPr/>
                </a:tc>
                <a:tc>
                  <a:txBody>
                    <a:bodyPr/>
                    <a:lstStyle/>
                    <a:p>
                      <a:pPr lvl="0"/>
                      <a:r>
                        <a:rPr lang="da-DK" sz="1200"/>
                        <a:t>Skift mellem aktiviteter der har dobbelt funktion</a:t>
                      </a:r>
                    </a:p>
                  </a:txBody>
                  <a:tcPr/>
                </a:tc>
                <a:extLst>
                  <a:ext uri="{0D108BD9-81ED-4DB2-BD59-A6C34878D82A}">
                    <a16:rowId xmlns:a16="http://schemas.microsoft.com/office/drawing/2014/main" val="4289515416"/>
                  </a:ext>
                </a:extLst>
              </a:tr>
              <a:tr h="370844">
                <a:tc>
                  <a:txBody>
                    <a:bodyPr/>
                    <a:lstStyle/>
                    <a:p>
                      <a:pPr lvl="0"/>
                      <a:r>
                        <a:rPr lang="da-DK" sz="1200"/>
                        <a:t>4</a:t>
                      </a:r>
                    </a:p>
                  </a:txBody>
                  <a:tcPr/>
                </a:tc>
                <a:tc>
                  <a:txBody>
                    <a:bodyPr/>
                    <a:lstStyle/>
                    <a:p>
                      <a:pPr lvl="0"/>
                      <a:r>
                        <a:rPr lang="en-US" sz="1200" b="0" i="0" u="none" strike="noStrike" kern="1200" cap="none" spc="0" baseline="0">
                          <a:solidFill>
                            <a:srgbClr val="000000"/>
                          </a:solidFill>
                          <a:uFillTx/>
                          <a:latin typeface="Gotham Book"/>
                        </a:rPr>
                        <a:t>Talk / Call DH </a:t>
                      </a:r>
                      <a:endParaRPr lang="da-DK" sz="1200"/>
                    </a:p>
                  </a:txBody>
                  <a:tcPr/>
                </a:tc>
                <a:tc>
                  <a:txBody>
                    <a:bodyPr/>
                    <a:lstStyle/>
                    <a:p>
                      <a:pPr lvl="0"/>
                      <a:r>
                        <a:rPr lang="da-DK" sz="1200"/>
                        <a:t>Aktivere talefunktionen</a:t>
                      </a:r>
                    </a:p>
                  </a:txBody>
                  <a:tcPr/>
                </a:tc>
                <a:extLst>
                  <a:ext uri="{0D108BD9-81ED-4DB2-BD59-A6C34878D82A}">
                    <a16:rowId xmlns:a16="http://schemas.microsoft.com/office/drawing/2014/main" val="3207359421"/>
                  </a:ext>
                </a:extLst>
              </a:tr>
              <a:tr h="370844">
                <a:tc>
                  <a:txBody>
                    <a:bodyPr/>
                    <a:lstStyle/>
                    <a:p>
                      <a:pPr lvl="0"/>
                      <a:r>
                        <a:rPr lang="da-DK" sz="1200"/>
                        <a:t>5</a:t>
                      </a:r>
                    </a:p>
                  </a:txBody>
                  <a:tcPr/>
                </a:tc>
                <a:tc>
                  <a:txBody>
                    <a:bodyPr/>
                    <a:lstStyle/>
                    <a:p>
                      <a:pPr lvl="0"/>
                      <a:r>
                        <a:rPr lang="en-US" sz="1200" b="0" i="0" u="none" strike="noStrike" kern="1200" cap="none" spc="0" baseline="0">
                          <a:solidFill>
                            <a:srgbClr val="000000"/>
                          </a:solidFill>
                          <a:uFillTx/>
                          <a:latin typeface="Gotham Book"/>
                        </a:rPr>
                        <a:t>Tone / Tone Mode </a:t>
                      </a:r>
                      <a:endParaRPr lang="da-DK" sz="1200"/>
                    </a:p>
                  </a:txBody>
                  <a:tcPr/>
                </a:tc>
                <a:tc>
                  <a:txBody>
                    <a:bodyPr/>
                    <a:lstStyle/>
                    <a:p>
                      <a:pPr lvl="0"/>
                      <a:r>
                        <a:rPr lang="da-DK" sz="1200"/>
                        <a:t>On/off tonegeneratoren</a:t>
                      </a:r>
                    </a:p>
                  </a:txBody>
                  <a:tcPr/>
                </a:tc>
                <a:extLst>
                  <a:ext uri="{0D108BD9-81ED-4DB2-BD59-A6C34878D82A}">
                    <a16:rowId xmlns:a16="http://schemas.microsoft.com/office/drawing/2014/main" val="2434960088"/>
                  </a:ext>
                </a:extLst>
              </a:tr>
              <a:tr h="370844">
                <a:tc>
                  <a:txBody>
                    <a:bodyPr/>
                    <a:lstStyle/>
                    <a:p>
                      <a:pPr lvl="0"/>
                      <a:r>
                        <a:rPr lang="da-DK" sz="1200"/>
                        <a:t>6</a:t>
                      </a:r>
                    </a:p>
                  </a:txBody>
                  <a:tcPr/>
                </a:tc>
                <a:tc>
                  <a:txBody>
                    <a:bodyPr/>
                    <a:lstStyle/>
                    <a:p>
                      <a:pPr lvl="0"/>
                      <a:r>
                        <a:rPr lang="en-US" sz="1200" b="0" i="0" u="none" strike="noStrike" kern="1200" cap="none" spc="0" baseline="0">
                          <a:solidFill>
                            <a:srgbClr val="000000"/>
                          </a:solidFill>
                          <a:uFillTx/>
                          <a:latin typeface="Gotham Book"/>
                        </a:rPr>
                        <a:t>Escape</a:t>
                      </a:r>
                      <a:endParaRPr lang="da-DK" sz="1200"/>
                    </a:p>
                  </a:txBody>
                  <a:tcPr/>
                </a:tc>
                <a:tc>
                  <a:txBody>
                    <a:bodyPr/>
                    <a:lstStyle/>
                    <a:p>
                      <a:pPr lvl="0"/>
                      <a:r>
                        <a:rPr lang="da-DK" sz="1200"/>
                        <a:t>Skift til/fra igangværende funktion uden at ændre</a:t>
                      </a:r>
                    </a:p>
                  </a:txBody>
                  <a:tcPr/>
                </a:tc>
                <a:extLst>
                  <a:ext uri="{0D108BD9-81ED-4DB2-BD59-A6C34878D82A}">
                    <a16:rowId xmlns:a16="http://schemas.microsoft.com/office/drawing/2014/main" val="2358691038"/>
                  </a:ext>
                </a:extLst>
              </a:tr>
              <a:tr h="370844">
                <a:tc>
                  <a:txBody>
                    <a:bodyPr/>
                    <a:lstStyle/>
                    <a:p>
                      <a:pPr lvl="0"/>
                      <a:r>
                        <a:rPr lang="da-DK" sz="1200"/>
                        <a:t>7</a:t>
                      </a:r>
                    </a:p>
                  </a:txBody>
                  <a:tcPr/>
                </a:tc>
                <a:tc>
                  <a:txBody>
                    <a:bodyPr/>
                    <a:lstStyle/>
                    <a:p>
                      <a:pPr lvl="0"/>
                      <a:r>
                        <a:rPr lang="en-US" sz="1200" b="0" i="0" u="none" strike="noStrike" kern="1200" cap="none" spc="0" baseline="0">
                          <a:solidFill>
                            <a:srgbClr val="000000"/>
                          </a:solidFill>
                          <a:uFillTx/>
                          <a:latin typeface="Gotham Book"/>
                        </a:rPr>
                        <a:t>Autotest </a:t>
                      </a:r>
                      <a:endParaRPr lang="da-DK" sz="1200"/>
                    </a:p>
                  </a:txBody>
                  <a:tcPr/>
                </a:tc>
                <a:tc>
                  <a:txBody>
                    <a:bodyPr/>
                    <a:lstStyle/>
                    <a:p>
                      <a:pPr lvl="0"/>
                      <a:r>
                        <a:rPr lang="da-DK" sz="1200"/>
                        <a:t>Start Autotest</a:t>
                      </a:r>
                    </a:p>
                  </a:txBody>
                  <a:tcPr/>
                </a:tc>
                <a:extLst>
                  <a:ext uri="{0D108BD9-81ED-4DB2-BD59-A6C34878D82A}">
                    <a16:rowId xmlns:a16="http://schemas.microsoft.com/office/drawing/2014/main" val="4186921822"/>
                  </a:ext>
                </a:extLst>
              </a:tr>
              <a:tr h="370844">
                <a:tc>
                  <a:txBody>
                    <a:bodyPr/>
                    <a:lstStyle/>
                    <a:p>
                      <a:pPr lvl="0"/>
                      <a:r>
                        <a:rPr lang="da-DK" sz="1200"/>
                        <a:t>8</a:t>
                      </a:r>
                    </a:p>
                  </a:txBody>
                  <a:tcPr/>
                </a:tc>
                <a:tc>
                  <a:txBody>
                    <a:bodyPr/>
                    <a:lstStyle/>
                    <a:p>
                      <a:pPr lvl="0"/>
                      <a:r>
                        <a:rPr lang="en-US" sz="1200" b="0" i="0" u="none" strike="noStrike" kern="1200" cap="none" spc="0" baseline="0">
                          <a:solidFill>
                            <a:srgbClr val="000000"/>
                          </a:solidFill>
                          <a:uFillTx/>
                          <a:latin typeface="Gotham Book"/>
                        </a:rPr>
                        <a:t>Pass LED </a:t>
                      </a:r>
                      <a:endParaRPr lang="da-DK" sz="1200"/>
                    </a:p>
                  </a:txBody>
                  <a:tcPr/>
                </a:tc>
                <a:tc>
                  <a:txBody>
                    <a:bodyPr/>
                    <a:lstStyle/>
                    <a:p>
                      <a:pPr lvl="0"/>
                      <a:r>
                        <a:rPr lang="da-DK" sz="1200"/>
                        <a:t>Test resultat: Passed</a:t>
                      </a:r>
                    </a:p>
                  </a:txBody>
                  <a:tcPr/>
                </a:tc>
                <a:extLst>
                  <a:ext uri="{0D108BD9-81ED-4DB2-BD59-A6C34878D82A}">
                    <a16:rowId xmlns:a16="http://schemas.microsoft.com/office/drawing/2014/main" val="2052775123"/>
                  </a:ext>
                </a:extLst>
              </a:tr>
              <a:tr h="370844">
                <a:tc>
                  <a:txBody>
                    <a:bodyPr/>
                    <a:lstStyle/>
                    <a:p>
                      <a:pPr lvl="0"/>
                      <a:r>
                        <a:rPr lang="da-DK" sz="1200"/>
                        <a:t>9</a:t>
                      </a:r>
                    </a:p>
                  </a:txBody>
                  <a:tcPr/>
                </a:tc>
                <a:tc>
                  <a:txBody>
                    <a:bodyPr/>
                    <a:lstStyle/>
                    <a:p>
                      <a:pPr lvl="0"/>
                      <a:r>
                        <a:rPr lang="en-US" sz="1200" b="0" i="0" u="none" strike="noStrike" kern="1200" cap="none" spc="0" baseline="0">
                          <a:solidFill>
                            <a:srgbClr val="000000"/>
                          </a:solidFill>
                          <a:uFillTx/>
                          <a:latin typeface="Gotham Book"/>
                        </a:rPr>
                        <a:t>Hazard LED </a:t>
                      </a:r>
                      <a:endParaRPr lang="da-DK" sz="1200"/>
                    </a:p>
                  </a:txBody>
                  <a:tcPr/>
                </a:tc>
                <a:tc>
                  <a:txBody>
                    <a:bodyPr/>
                    <a:lstStyle/>
                    <a:p>
                      <a:pPr lvl="0"/>
                      <a:r>
                        <a:rPr lang="da-DK" sz="1200"/>
                        <a:t>Overdreven liniespænding (TELCO): Overdreven spænding ved måleindgang.</a:t>
                      </a:r>
                    </a:p>
                  </a:txBody>
                  <a:tcPr/>
                </a:tc>
                <a:extLst>
                  <a:ext uri="{0D108BD9-81ED-4DB2-BD59-A6C34878D82A}">
                    <a16:rowId xmlns:a16="http://schemas.microsoft.com/office/drawing/2014/main" val="2813605844"/>
                  </a:ext>
                </a:extLst>
              </a:tr>
              <a:tr h="370844">
                <a:tc>
                  <a:txBody>
                    <a:bodyPr/>
                    <a:lstStyle/>
                    <a:p>
                      <a:pPr lvl="0"/>
                      <a:r>
                        <a:rPr lang="da-DK" sz="1200"/>
                        <a:t>10</a:t>
                      </a:r>
                    </a:p>
                  </a:txBody>
                  <a:tcPr/>
                </a:tc>
                <a:tc>
                  <a:txBody>
                    <a:bodyPr/>
                    <a:lstStyle/>
                    <a:p>
                      <a:pPr lvl="0"/>
                      <a:r>
                        <a:rPr lang="en-US" sz="1200" b="0" i="0" u="none" strike="noStrike" kern="1200" cap="none" spc="0" baseline="0">
                          <a:solidFill>
                            <a:srgbClr val="000000"/>
                          </a:solidFill>
                          <a:uFillTx/>
                          <a:latin typeface="Gotham Book"/>
                        </a:rPr>
                        <a:t>S/W-LCD Display</a:t>
                      </a:r>
                      <a:endParaRPr lang="da-DK" sz="1200"/>
                    </a:p>
                  </a:txBody>
                  <a:tcPr/>
                </a:tc>
                <a:tc>
                  <a:txBody>
                    <a:bodyPr/>
                    <a:lstStyle/>
                    <a:p>
                      <a:pPr lvl="0"/>
                      <a:r>
                        <a:rPr lang="da-DK" sz="1200"/>
                        <a:t>2 liner alfabetisk vist</a:t>
                      </a:r>
                    </a:p>
                  </a:txBody>
                  <a:tcPr/>
                </a:tc>
                <a:extLst>
                  <a:ext uri="{0D108BD9-81ED-4DB2-BD59-A6C34878D82A}">
                    <a16:rowId xmlns:a16="http://schemas.microsoft.com/office/drawing/2014/main" val="3810949204"/>
                  </a:ext>
                </a:extLst>
              </a:tr>
              <a:tr h="370844">
                <a:tc>
                  <a:txBody>
                    <a:bodyPr/>
                    <a:lstStyle/>
                    <a:p>
                      <a:pPr lvl="0"/>
                      <a:r>
                        <a:rPr lang="da-DK" sz="1200"/>
                        <a:t>11</a:t>
                      </a:r>
                    </a:p>
                  </a:txBody>
                  <a:tcPr/>
                </a:tc>
                <a:tc>
                  <a:txBody>
                    <a:bodyPr/>
                    <a:lstStyle/>
                    <a:p>
                      <a:pPr lvl="0"/>
                      <a:r>
                        <a:rPr lang="en-US" sz="1200" b="0" i="0" u="none" strike="noStrike" kern="1200" cap="none" spc="0" baseline="0">
                          <a:solidFill>
                            <a:srgbClr val="000000"/>
                          </a:solidFill>
                          <a:uFillTx/>
                          <a:latin typeface="Gotham Book"/>
                        </a:rPr>
                        <a:t>On LED </a:t>
                      </a:r>
                      <a:endParaRPr lang="da-DK" sz="1200"/>
                    </a:p>
                  </a:txBody>
                  <a:tcPr/>
                </a:tc>
                <a:tc>
                  <a:txBody>
                    <a:bodyPr/>
                    <a:lstStyle/>
                    <a:p>
                      <a:pPr lvl="0"/>
                      <a:r>
                        <a:rPr lang="da-DK" sz="1200"/>
                        <a:t>Remote håndsettet er ON</a:t>
                      </a:r>
                    </a:p>
                  </a:txBody>
                  <a:tcPr/>
                </a:tc>
                <a:extLst>
                  <a:ext uri="{0D108BD9-81ED-4DB2-BD59-A6C34878D82A}">
                    <a16:rowId xmlns:a16="http://schemas.microsoft.com/office/drawing/2014/main" val="3082813764"/>
                  </a:ext>
                </a:extLst>
              </a:tr>
              <a:tr h="370844">
                <a:tc>
                  <a:txBody>
                    <a:bodyPr/>
                    <a:lstStyle/>
                    <a:p>
                      <a:pPr lvl="0"/>
                      <a:r>
                        <a:rPr lang="da-DK" sz="1200"/>
                        <a:t>12</a:t>
                      </a:r>
                    </a:p>
                  </a:txBody>
                  <a:tcPr/>
                </a:tc>
                <a:tc>
                  <a:txBody>
                    <a:bodyPr/>
                    <a:lstStyle/>
                    <a:p>
                      <a:pPr lvl="0"/>
                      <a:r>
                        <a:rPr lang="en-US" sz="1200" b="0" i="0" u="none" strike="noStrike" kern="1200" cap="none" spc="0" baseline="0">
                          <a:solidFill>
                            <a:srgbClr val="000000"/>
                          </a:solidFill>
                          <a:uFillTx/>
                          <a:latin typeface="Gotham Book"/>
                        </a:rPr>
                        <a:t>Fail LED</a:t>
                      </a:r>
                      <a:endParaRPr lang="da-DK" sz="1200"/>
                    </a:p>
                  </a:txBody>
                  <a:tcPr/>
                </a:tc>
                <a:tc>
                  <a:txBody>
                    <a:bodyPr/>
                    <a:lstStyle/>
                    <a:p>
                      <a:pPr lvl="0"/>
                      <a:r>
                        <a:rPr lang="da-DK" sz="1200"/>
                        <a:t>Test resultat: Fejl</a:t>
                      </a:r>
                    </a:p>
                  </a:txBody>
                  <a:tcPr/>
                </a:tc>
                <a:extLst>
                  <a:ext uri="{0D108BD9-81ED-4DB2-BD59-A6C34878D82A}">
                    <a16:rowId xmlns:a16="http://schemas.microsoft.com/office/drawing/2014/main" val="440776008"/>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en-US" sz="3200"/>
              <a:t>Testing of cables and relevant requirements</a:t>
            </a:r>
            <a:endParaRPr lang="da-DK" sz="3200"/>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rcRect l="15437" t="21952" r="66020" b="29375"/>
          <a:stretch>
            <a:fillRect/>
          </a:stretch>
        </p:blipFill>
        <p:spPr>
          <a:xfrm>
            <a:off x="2050743" y="1606856"/>
            <a:ext cx="4593845" cy="3391271"/>
          </a:xfrm>
          <a:prstGeom prst="rect">
            <a:avLst/>
          </a:prstGeom>
          <a:noFill/>
          <a:ln cap="flat">
            <a:noFill/>
          </a:ln>
        </p:spPr>
      </p:pic>
      <p:sp>
        <p:nvSpPr>
          <p:cNvPr id="4" name="Rektangel 3"/>
          <p:cNvSpPr/>
          <p:nvPr/>
        </p:nvSpPr>
        <p:spPr>
          <a:xfrm>
            <a:off x="1518077" y="5251143"/>
            <a:ext cx="7412848" cy="646334"/>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Gotham Book"/>
              </a:rPr>
              <a:t>Området inden for P er typisk test område for </a:t>
            </a:r>
            <a:r>
              <a:rPr lang="en-US" sz="1800" b="1" i="0" u="none" strike="noStrike" kern="1200" cap="none" spc="0" baseline="0">
                <a:solidFill>
                  <a:srgbClr val="000000"/>
                </a:solidFill>
                <a:uFillTx/>
                <a:latin typeface="Gotham Bold"/>
              </a:rPr>
              <a:t>Permanent Link</a:t>
            </a:r>
            <a:r>
              <a:rPr lang="en-US" sz="1800" b="1" i="0" u="none" strike="noStrike" kern="1200" cap="none" spc="0" baseline="0">
                <a:solidFill>
                  <a:srgbClr val="000000"/>
                </a:solidFill>
                <a:uFillTx/>
                <a:latin typeface="Gotham Book"/>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000000"/>
                </a:solidFill>
                <a:uFillTx/>
                <a:latin typeface="Gotham Book"/>
              </a:rPr>
              <a:t>Området inden for C er typisk test område for Channel</a:t>
            </a:r>
            <a:r>
              <a:rPr lang="en-US" sz="1800" b="1" i="0" u="none" strike="noStrike" kern="1200" cap="none" spc="0" baseline="0">
                <a:solidFill>
                  <a:srgbClr val="000000"/>
                </a:solidFill>
                <a:uFillTx/>
                <a:latin typeface="Gotham Bold"/>
              </a:rPr>
              <a:t> Link</a:t>
            </a:r>
            <a:r>
              <a:rPr lang="en-US" sz="1800" b="1" i="0" u="none" strike="noStrike" kern="1200" cap="none" spc="0" baseline="0">
                <a:solidFill>
                  <a:srgbClr val="000000"/>
                </a:solidFill>
                <a:uFillTx/>
                <a:latin typeface="Gotham Book"/>
              </a:rPr>
              <a:t>. </a:t>
            </a:r>
            <a:endParaRPr lang="da-DK" sz="1800" b="1"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User Information</a:t>
            </a:r>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1881003" y="1905801"/>
            <a:ext cx="5382002" cy="3046396"/>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Date and Time</a:t>
            </a:r>
          </a:p>
        </p:txBody>
      </p:sp>
      <p:sp>
        <p:nvSpPr>
          <p:cNvPr id="3" name="Rektangel 2"/>
          <p:cNvSpPr/>
          <p:nvPr/>
        </p:nvSpPr>
        <p:spPr>
          <a:xfrm>
            <a:off x="812307" y="1690689"/>
            <a:ext cx="4572000" cy="92333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Calibri"/>
              </a:rPr>
              <a:t>Nøjsgtig dato og tid er vigtige indstillinger for pålidelig identification af gemte og test resultater.</a:t>
            </a:r>
            <a:endParaRPr lang="da-DK" sz="1800" b="0" i="0" u="none" strike="noStrike" kern="1200" cap="none" spc="0" baseline="0">
              <a:solidFill>
                <a:srgbClr val="000000"/>
              </a:solidFill>
              <a:uFillTx/>
              <a:latin typeface="Calibri"/>
            </a:endParaRP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2693310" y="2720778"/>
            <a:ext cx="5382002" cy="3046396"/>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Restore Default</a:t>
            </a:r>
          </a:p>
        </p:txBody>
      </p:sp>
      <p:sp>
        <p:nvSpPr>
          <p:cNvPr id="3" name="Rektangel 2"/>
          <p:cNvSpPr/>
          <p:nvPr/>
        </p:nvSpPr>
        <p:spPr>
          <a:xfrm>
            <a:off x="628650" y="1690689"/>
            <a:ext cx="8062584" cy="646334"/>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Calibri"/>
              </a:rPr>
              <a:t>Benyt denne menu til at resette alle test indstillinger til fabriks indstillinger. Dette vil ikke slette gemte tests.</a:t>
            </a:r>
            <a:endParaRPr lang="da-DK" sz="1800" b="0" i="0" u="none" strike="noStrike" kern="1200" cap="none" spc="0" baseline="0">
              <a:solidFill>
                <a:srgbClr val="000000"/>
              </a:solidFill>
              <a:uFillTx/>
              <a:latin typeface="Calibri"/>
            </a:endParaRP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2679987" y="2900101"/>
            <a:ext cx="5382002" cy="3046396"/>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Clear Memory</a:t>
            </a:r>
          </a:p>
        </p:txBody>
      </p:sp>
      <p:sp>
        <p:nvSpPr>
          <p:cNvPr id="3" name="Rektangel 2"/>
          <p:cNvSpPr/>
          <p:nvPr/>
        </p:nvSpPr>
        <p:spPr>
          <a:xfrm>
            <a:off x="628650" y="1433248"/>
            <a:ext cx="7991563" cy="1477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Calibri"/>
              </a:rPr>
              <a:t>Benyt denne menu til at slette alle gemte test resultater fra hukommelse, på en gang.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000000"/>
                </a:solidFill>
                <a:uFillTx/>
                <a:latin typeface="Calibri"/>
              </a:rPr>
              <a:t>Advarsel!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Calibri"/>
              </a:rPr>
              <a:t>Når man benytter "Clear Memory" menuen, kan gemte resultater ikke fremkaldes igen. De vil være slettet for altid.</a:t>
            </a:r>
            <a:endParaRPr lang="da-DK" sz="1800" b="0" i="0" u="none" strike="noStrike" kern="1200" cap="none" spc="0" baseline="0">
              <a:solidFill>
                <a:srgbClr val="000000"/>
              </a:solidFill>
              <a:uFillTx/>
              <a:latin typeface="Calibri"/>
            </a:endParaRP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2440295" y="2980002"/>
            <a:ext cx="5382002" cy="3046396"/>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Wiremap Test</a:t>
            </a:r>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230401" y="3210815"/>
            <a:ext cx="5382002" cy="3046396"/>
          </a:xfrm>
          <a:prstGeom prst="rect">
            <a:avLst/>
          </a:prstGeom>
          <a:noFill/>
          <a:ln cap="flat">
            <a:noFill/>
          </a:ln>
        </p:spPr>
      </p:pic>
      <p:sp>
        <p:nvSpPr>
          <p:cNvPr id="4" name="Rektangel 3"/>
          <p:cNvSpPr/>
          <p:nvPr/>
        </p:nvSpPr>
        <p:spPr>
          <a:xfrm>
            <a:off x="628650" y="1443919"/>
            <a:ext cx="7983754" cy="1477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0" cap="none" spc="0" baseline="0">
                <a:solidFill>
                  <a:srgbClr val="000000"/>
                </a:solidFill>
                <a:uFillTx/>
                <a:latin typeface="Calibri"/>
              </a:rPr>
              <a:t>Kontrollerer at hvert tvistet par har den rette pin-forbindelse og ikke har kortslutninger, afbrydelser, splittede par, ombyttede par eller ombyttede ledere.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a-DK" sz="1800" b="0" i="0" u="none" strike="noStrike" kern="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0" cap="none" spc="0" baseline="0">
                <a:solidFill>
                  <a:srgbClr val="000000"/>
                </a:solidFill>
                <a:uFillTx/>
                <a:latin typeface="Calibri"/>
              </a:rPr>
              <a:t>Ved fejl: </a:t>
            </a:r>
            <a:r>
              <a:rPr lang="da-DK" sz="1800" b="0" i="0" u="none" strike="noStrike" kern="0" cap="none" spc="0" baseline="0">
                <a:solidFill>
                  <a:srgbClr val="000000"/>
                </a:solidFill>
                <a:uFillTx/>
                <a:latin typeface="Calibri"/>
              </a:rPr>
              <a:t>Kontrollér installationsvejledning og montér konnektoren igen. Vær specielt opmærksom på at anvende samme farvekodning i begge ender.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NVP</a:t>
            </a:r>
          </a:p>
        </p:txBody>
      </p:sp>
      <p:sp>
        <p:nvSpPr>
          <p:cNvPr id="3" name="Rektangel 2"/>
          <p:cNvSpPr/>
          <p:nvPr/>
        </p:nvSpPr>
        <p:spPr>
          <a:xfrm>
            <a:off x="249384" y="1591220"/>
            <a:ext cx="8740237" cy="35394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2800" b="0" i="0" u="none" strike="noStrike" kern="1200" cap="none" spc="0" baseline="0">
                <a:solidFill>
                  <a:srgbClr val="000000"/>
                </a:solidFill>
                <a:uFillTx/>
                <a:latin typeface="Calibri"/>
              </a:rPr>
              <a:t>For at udføre længdemåling skal kablets nominelle hastighed for udbredelse (NVP) være kendt.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2800" b="0" i="0" u="none" strike="noStrike" kern="1200" cap="none" spc="0" baseline="0">
                <a:solidFill>
                  <a:srgbClr val="000000"/>
                </a:solidFill>
                <a:uFillTx/>
                <a:latin typeface="Calibri"/>
              </a:rPr>
              <a:t>(</a:t>
            </a:r>
            <a:r>
              <a:rPr lang="da-DK" sz="2800" b="0" i="0" u="none" strike="noStrike" kern="0" cap="none" spc="0" baseline="0">
                <a:solidFill>
                  <a:srgbClr val="000000"/>
                </a:solidFill>
                <a:uFillTx/>
                <a:latin typeface="Calibri"/>
              </a:rPr>
              <a:t>Det er hastigheden hvorved datasignalerne rejse ned ad kablet udtrykt i procent af lysets hastighed i a vakuum). </a:t>
            </a:r>
            <a:r>
              <a:rPr lang="da-DK" sz="2800" b="0" i="0" u="none" strike="noStrike" kern="1200" cap="none" spc="0" baseline="0">
                <a:solidFill>
                  <a:srgbClr val="000000"/>
                </a:solidFill>
                <a:uFillTx/>
                <a:latin typeface="Calibri"/>
              </a:rPr>
              <a:t>Denne værdi findes i den tekniske kabelinformation. Hvis disse oplysninger ikke er tilgængelige, skal der tilsluttes et kabel af kendt længde (ca. 30 - 60 meter), og NVP beregnes af LanTEK®III Cable Tester.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Length Test</a:t>
            </a:r>
          </a:p>
        </p:txBody>
      </p:sp>
      <p:sp>
        <p:nvSpPr>
          <p:cNvPr id="3" name="Rektangel 2"/>
          <p:cNvSpPr/>
          <p:nvPr/>
        </p:nvSpPr>
        <p:spPr>
          <a:xfrm>
            <a:off x="628650" y="1385316"/>
            <a:ext cx="7886700" cy="92333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Denne test bestemmer længden af tråd parene for at sikre, at de anbefalede grænser for det valgte kabel overholdes. Afhængigt af måleenheden, der er valgt i "Indstillinger", angives længden i fod eller meter.</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363574" y="2308649"/>
            <a:ext cx="5382002" cy="3046396"/>
          </a:xfrm>
          <a:prstGeom prst="rect">
            <a:avLst/>
          </a:prstGeom>
          <a:noFill/>
          <a:ln cap="flat">
            <a:noFill/>
          </a:ln>
        </p:spPr>
      </p:pic>
      <p:sp>
        <p:nvSpPr>
          <p:cNvPr id="5" name="Rektangel 4"/>
          <p:cNvSpPr/>
          <p:nvPr/>
        </p:nvSpPr>
        <p:spPr>
          <a:xfrm>
            <a:off x="1445392" y="5312161"/>
            <a:ext cx="7219215" cy="1200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Mindre længdeforskelle kan forekomme mellem kabelparets ledninger på grund af små NVP-forskelle samt længdeforskelle forårsaget af transposition. Der foreligger en fejl, hvis den elektronisk målte kabellængde afviger for meget fra den faktiske længde.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29">
    <p:bg>
      <p:bgPr>
        <a:noFill/>
        <a:effectLst/>
      </p:bgPr>
    </p:bg>
    <p:spTree>
      <p:nvGrpSpPr>
        <p:cNvPr id="1" name=""/>
        <p:cNvGrpSpPr/>
        <p:nvPr/>
      </p:nvGrpSpPr>
      <p:grpSpPr>
        <a:xfrm>
          <a:off x="0" y="0"/>
          <a:ext cx="0" cy="0"/>
          <a:chOff x="0" y="0"/>
          <a:chExt cx="0" cy="0"/>
        </a:xfrm>
      </p:grpSpPr>
      <p:graphicFrame>
        <p:nvGraphicFramePr>
          <p:cNvPr id="2" name="Tabel 9"/>
          <p:cNvGraphicFramePr>
            <a:graphicFrameLocks noGrp="1"/>
          </p:cNvGraphicFramePr>
          <p:nvPr/>
        </p:nvGraphicFramePr>
        <p:xfrm>
          <a:off x="363986" y="940524"/>
          <a:ext cx="5948034" cy="5919523"/>
        </p:xfrm>
        <a:graphic>
          <a:graphicData uri="http://schemas.openxmlformats.org/drawingml/2006/table">
            <a:tbl>
              <a:tblPr>
                <a:effectLst/>
              </a:tblPr>
              <a:tblGrid>
                <a:gridCol w="620411">
                  <a:extLst>
                    <a:ext uri="{9D8B030D-6E8A-4147-A177-3AD203B41FA5}">
                      <a16:colId xmlns:a16="http://schemas.microsoft.com/office/drawing/2014/main" val="213919808"/>
                    </a:ext>
                  </a:extLst>
                </a:gridCol>
                <a:gridCol w="994620">
                  <a:extLst>
                    <a:ext uri="{9D8B030D-6E8A-4147-A177-3AD203B41FA5}">
                      <a16:colId xmlns:a16="http://schemas.microsoft.com/office/drawing/2014/main" val="2457904070"/>
                    </a:ext>
                  </a:extLst>
                </a:gridCol>
                <a:gridCol w="1191582">
                  <a:extLst>
                    <a:ext uri="{9D8B030D-6E8A-4147-A177-3AD203B41FA5}">
                      <a16:colId xmlns:a16="http://schemas.microsoft.com/office/drawing/2014/main" val="267377010"/>
                    </a:ext>
                  </a:extLst>
                </a:gridCol>
                <a:gridCol w="3141430">
                  <a:extLst>
                    <a:ext uri="{9D8B030D-6E8A-4147-A177-3AD203B41FA5}">
                      <a16:colId xmlns:a16="http://schemas.microsoft.com/office/drawing/2014/main" val="1145438408"/>
                    </a:ext>
                  </a:extLst>
                </a:gridCol>
              </a:tblGrid>
              <a:tr h="519470">
                <a:tc>
                  <a:txBody>
                    <a:bodyPr/>
                    <a:lstStyle/>
                    <a:p>
                      <a:pPr lvl="0" algn="l" fontAlgn="t"/>
                      <a:r>
                        <a:rPr lang="da-DK" sz="1400"/>
                        <a:t>CAT5</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5F5F5"/>
                    </a:solidFill>
                  </a:tcPr>
                </a:tc>
                <a:tc>
                  <a:txBody>
                    <a:bodyPr/>
                    <a:lstStyle/>
                    <a:p>
                      <a:pPr lvl="0" algn="l" fontAlgn="t"/>
                      <a:r>
                        <a:rPr lang="da-DK" sz="1400"/>
                        <a:t>UTP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5F5F5"/>
                    </a:solidFill>
                  </a:tcPr>
                </a:tc>
                <a:tc>
                  <a:txBody>
                    <a:bodyPr/>
                    <a:lstStyle/>
                    <a:p>
                      <a:pPr lvl="0" algn="l" fontAlgn="t"/>
                      <a:r>
                        <a:rPr lang="da-DK" sz="1400"/>
                        <a:t>100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5F5F5"/>
                    </a:solidFill>
                  </a:tcPr>
                </a:tc>
                <a:tc>
                  <a:txBody>
                    <a:bodyPr/>
                    <a:lstStyle/>
                    <a:p>
                      <a:pPr lvl="0" algn="l" fontAlgn="t"/>
                      <a:r>
                        <a:rPr lang="da-DK" sz="1400"/>
                        <a:t>100BASE-TX &amp; 1000BASE-T Ethernet</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1213428576"/>
                  </a:ext>
                </a:extLst>
              </a:tr>
              <a:tr h="519470">
                <a:tc>
                  <a:txBody>
                    <a:bodyPr/>
                    <a:lstStyle/>
                    <a:p>
                      <a:pPr lvl="0" algn="l" fontAlgn="t"/>
                      <a:r>
                        <a:rPr lang="da-DK" sz="1400"/>
                        <a:t>CAT5E</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UTP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100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100BASE-TX &amp; 1000BASE-T Ethernet. 350Mbit/s på 100 meter. 1Gbit/s 50meter</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589216451"/>
                  </a:ext>
                </a:extLst>
              </a:tr>
              <a:tr h="373367">
                <a:tc>
                  <a:txBody>
                    <a:bodyPr/>
                    <a:lstStyle/>
                    <a:p>
                      <a:pPr lvl="0" algn="l" fontAlgn="t"/>
                      <a:r>
                        <a:rPr lang="da-DK" sz="1400"/>
                        <a:t>CAT6</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UTP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250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10GBASE-T Ethernet</a:t>
                      </a:r>
                    </a:p>
                    <a:p>
                      <a:pPr lvl="0" algn="l" fontAlgn="t"/>
                      <a:r>
                        <a:rPr lang="da-DK" sz="1400"/>
                        <a:t>10 Gigabit Ethernet-hastigheder kan opnås, når kabellængder reduceres til mindre end 50 meter.</a:t>
                      </a:r>
                    </a:p>
                    <a:p>
                      <a:pPr lvl="0" algn="l" fontAlgn="t"/>
                      <a:endParaRPr lang="da-DK" sz="1400"/>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175123719"/>
                  </a:ext>
                </a:extLst>
              </a:tr>
              <a:tr h="373367">
                <a:tc>
                  <a:txBody>
                    <a:bodyPr/>
                    <a:lstStyle/>
                    <a:p>
                      <a:pPr lvl="0" algn="l" fontAlgn="t"/>
                      <a:r>
                        <a:rPr lang="da-DK" sz="1400"/>
                        <a:t>CAT6A</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U / FTP, F / UTP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500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10GBASE-T Ethernet</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157989237"/>
                  </a:ext>
                </a:extLst>
              </a:tr>
              <a:tr h="811676">
                <a:tc>
                  <a:txBody>
                    <a:bodyPr/>
                    <a:lstStyle/>
                    <a:p>
                      <a:pPr lvl="0" algn="l" fontAlgn="t"/>
                      <a:r>
                        <a:rPr lang="da-DK" sz="1400"/>
                        <a:t>CAT7</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F / FTP, S / FTP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600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Telefon, CCTV, 1000BASE-TX i samme kabel, 10GBASE-T Ethernet</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184382833"/>
                  </a:ext>
                </a:extLst>
              </a:tr>
              <a:tr h="811676">
                <a:tc>
                  <a:txBody>
                    <a:bodyPr/>
                    <a:lstStyle/>
                    <a:p>
                      <a:pPr lvl="0" algn="l" fontAlgn="t"/>
                      <a:r>
                        <a:rPr lang="da-DK" sz="1400"/>
                        <a:t>CAT7A</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F / FTP, S / FTP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1000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tc>
                  <a:txBody>
                    <a:bodyPr/>
                    <a:lstStyle/>
                    <a:p>
                      <a:pPr lvl="0" algn="l" fontAlgn="t"/>
                      <a:r>
                        <a:rPr lang="da-DK" sz="1400"/>
                        <a:t>Telefon, CATV, 1000BASE-TX i samme kabel, 10GBASE-T Ethernet</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804972325"/>
                  </a:ext>
                </a:extLst>
              </a:tr>
              <a:tr h="811676">
                <a:tc>
                  <a:txBody>
                    <a:bodyPr/>
                    <a:lstStyle/>
                    <a:p>
                      <a:pPr lvl="0" algn="l" fontAlgn="t"/>
                      <a:r>
                        <a:rPr lang="da-DK" sz="1400"/>
                        <a:t>CAT8.1</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F / UTP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1600-2000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tc>
                  <a:txBody>
                    <a:bodyPr/>
                    <a:lstStyle/>
                    <a:p>
                      <a:pPr lvl="0" algn="l" fontAlgn="t"/>
                      <a:r>
                        <a:rPr lang="da-DK" sz="1400"/>
                        <a:t>Telefon, CATV, 1000BASE-TX i samme kabel, 40GBASE-T Ethernet</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lnB w="9528"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58179260"/>
                  </a:ext>
                </a:extLst>
              </a:tr>
              <a:tr h="811676">
                <a:tc>
                  <a:txBody>
                    <a:bodyPr/>
                    <a:lstStyle/>
                    <a:p>
                      <a:pPr lvl="0" algn="l" fontAlgn="t"/>
                      <a:r>
                        <a:rPr lang="da-DK" sz="1400"/>
                        <a:t>CAT8.2</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solidFill>
                      <a:srgbClr val="F9F9F9"/>
                    </a:solidFill>
                  </a:tcPr>
                </a:tc>
                <a:tc>
                  <a:txBody>
                    <a:bodyPr/>
                    <a:lstStyle/>
                    <a:p>
                      <a:pPr lvl="0" algn="l" fontAlgn="t"/>
                      <a:r>
                        <a:rPr lang="da-DK" sz="1400"/>
                        <a:t>F / FTP, S / FTP</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solidFill>
                      <a:srgbClr val="F9F9F9"/>
                    </a:solidFill>
                  </a:tcPr>
                </a:tc>
                <a:tc>
                  <a:txBody>
                    <a:bodyPr/>
                    <a:lstStyle/>
                    <a:p>
                      <a:pPr lvl="0" algn="l" fontAlgn="t"/>
                      <a:r>
                        <a:rPr lang="da-DK" sz="1400"/>
                        <a:t>1600-2000 MHz</a:t>
                      </a:r>
                    </a:p>
                  </a:txBody>
                  <a:tcPr marL="35094" marR="35094" marT="35094" marB="35094">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lnT w="9528" cap="flat" cmpd="sng" algn="ctr">
                      <a:solidFill>
                        <a:srgbClr val="DDDDDD"/>
                      </a:solidFill>
                      <a:prstDash val="solid"/>
                      <a:round/>
                      <a:headEnd type="none" w="med" len="med"/>
                      <a:tailEnd type="none" w="med" len="med"/>
                    </a:lnT>
                    <a:solidFill>
                      <a:srgbClr val="F9F9F9"/>
                    </a:solidFill>
                  </a:tcPr>
                </a:tc>
                <a:tc>
                  <a:txBody>
                    <a:bodyPr/>
                    <a:lstStyle/>
                    <a:p>
                      <a:pPr lvl="0" algn="l" fontAlgn="t"/>
                      <a:r>
                        <a:rPr lang="da-DK" sz="1400"/>
                        <a:t>Telefon, CATV, 1000BASE-TX i samme kabel, 40GBASE-T Ethernet</a:t>
                      </a:r>
                    </a:p>
                  </a:txBody>
                  <a:tcPr marL="35094" marR="35094" marT="35094" marB="35094">
                    <a:lnL w="9528" cap="flat" cmpd="sng" algn="ctr">
                      <a:solidFill>
                        <a:srgbClr val="DDDDDD"/>
                      </a:solidFill>
                      <a:prstDash val="solid"/>
                      <a:round/>
                      <a:headEnd type="none" w="med" len="med"/>
                      <a:tailEnd type="none" w="med" len="med"/>
                    </a:lnL>
                    <a:lnT w="9528" cap="flat" cmpd="sng" algn="ctr">
                      <a:solidFill>
                        <a:srgbClr val="DDDDDD"/>
                      </a:solidFill>
                      <a:prstDash val="solid"/>
                      <a:round/>
                      <a:headEnd type="none" w="med" len="med"/>
                      <a:tailEnd type="none" w="med" len="med"/>
                    </a:lnT>
                    <a:solidFill>
                      <a:srgbClr val="F9F9F9"/>
                    </a:solidFill>
                  </a:tcPr>
                </a:tc>
                <a:extLst>
                  <a:ext uri="{0D108BD9-81ED-4DB2-BD59-A6C34878D82A}">
                    <a16:rowId xmlns:a16="http://schemas.microsoft.com/office/drawing/2014/main" val="2764862360"/>
                  </a:ext>
                </a:extLst>
              </a:tr>
            </a:tbl>
          </a:graphicData>
        </a:graphic>
      </p:graphicFrame>
      <p:graphicFrame>
        <p:nvGraphicFramePr>
          <p:cNvPr id="3" name="Tabel 10"/>
          <p:cNvGraphicFramePr>
            <a:graphicFrameLocks noGrp="1"/>
          </p:cNvGraphicFramePr>
          <p:nvPr/>
        </p:nvGraphicFramePr>
        <p:xfrm>
          <a:off x="363986" y="148041"/>
          <a:ext cx="5948034" cy="792483"/>
        </p:xfrm>
        <a:graphic>
          <a:graphicData uri="http://schemas.openxmlformats.org/drawingml/2006/table">
            <a:tbl>
              <a:tblPr>
                <a:effectLst/>
              </a:tblPr>
              <a:tblGrid>
                <a:gridCol w="649955">
                  <a:extLst>
                    <a:ext uri="{9D8B030D-6E8A-4147-A177-3AD203B41FA5}">
                      <a16:colId xmlns:a16="http://schemas.microsoft.com/office/drawing/2014/main" val="215284430"/>
                    </a:ext>
                  </a:extLst>
                </a:gridCol>
                <a:gridCol w="955227">
                  <a:extLst>
                    <a:ext uri="{9D8B030D-6E8A-4147-A177-3AD203B41FA5}">
                      <a16:colId xmlns:a16="http://schemas.microsoft.com/office/drawing/2014/main" val="1022055240"/>
                    </a:ext>
                  </a:extLst>
                </a:gridCol>
                <a:gridCol w="1181724">
                  <a:extLst>
                    <a:ext uri="{9D8B030D-6E8A-4147-A177-3AD203B41FA5}">
                      <a16:colId xmlns:a16="http://schemas.microsoft.com/office/drawing/2014/main" val="1775795942"/>
                    </a:ext>
                  </a:extLst>
                </a:gridCol>
                <a:gridCol w="3161126">
                  <a:extLst>
                    <a:ext uri="{9D8B030D-6E8A-4147-A177-3AD203B41FA5}">
                      <a16:colId xmlns:a16="http://schemas.microsoft.com/office/drawing/2014/main" val="1054590106"/>
                    </a:ext>
                  </a:extLst>
                </a:gridCol>
              </a:tblGrid>
              <a:tr h="190496">
                <a:tc>
                  <a:txBody>
                    <a:bodyPr/>
                    <a:lstStyle/>
                    <a:p>
                      <a:pPr lvl="0" algn="l" fontAlgn="t"/>
                      <a:r>
                        <a:rPr lang="da-DK" sz="1400"/>
                        <a:t>Navn</a:t>
                      </a:r>
                    </a:p>
                  </a:txBody>
                  <a:tcPr marL="76196" marR="76196" marT="76196" marB="76196">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solidFill>
                      <a:srgbClr val="F5F5F5"/>
                    </a:solidFill>
                  </a:tcPr>
                </a:tc>
                <a:tc>
                  <a:txBody>
                    <a:bodyPr/>
                    <a:lstStyle/>
                    <a:p>
                      <a:pPr lvl="0" algn="l" fontAlgn="t"/>
                      <a:r>
                        <a:rPr lang="da-DK" sz="1400"/>
                        <a:t>Typisk konstruktion *</a:t>
                      </a:r>
                    </a:p>
                  </a:txBody>
                  <a:tcPr marL="76196" marR="76196" marT="76196" marB="76196">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solidFill>
                      <a:srgbClr val="F5F5F5"/>
                    </a:solidFill>
                  </a:tcPr>
                </a:tc>
                <a:tc>
                  <a:txBody>
                    <a:bodyPr/>
                    <a:lstStyle/>
                    <a:p>
                      <a:pPr lvl="0" algn="l" fontAlgn="t"/>
                      <a:r>
                        <a:rPr lang="da-DK" sz="1400"/>
                        <a:t>båndbredde</a:t>
                      </a:r>
                    </a:p>
                  </a:txBody>
                  <a:tcPr marL="76196" marR="76196" marT="76196" marB="76196">
                    <a:lnL w="9528" cap="flat" cmpd="sng" algn="ctr">
                      <a:solidFill>
                        <a:srgbClr val="DDDDDD"/>
                      </a:solidFill>
                      <a:prstDash val="solid"/>
                      <a:round/>
                      <a:headEnd type="none" w="med" len="med"/>
                      <a:tailEnd type="none" w="med" len="med"/>
                    </a:lnL>
                    <a:lnR w="9528" cap="flat" cmpd="sng" algn="ctr">
                      <a:solidFill>
                        <a:srgbClr val="DDDDDD"/>
                      </a:solidFill>
                      <a:prstDash val="solid"/>
                      <a:round/>
                      <a:headEnd type="none" w="med" len="med"/>
                      <a:tailEnd type="none" w="med" len="med"/>
                    </a:lnR>
                    <a:solidFill>
                      <a:srgbClr val="F5F5F5"/>
                    </a:solidFill>
                  </a:tcPr>
                </a:tc>
                <a:tc>
                  <a:txBody>
                    <a:bodyPr/>
                    <a:lstStyle/>
                    <a:p>
                      <a:pPr lvl="0" algn="l" fontAlgn="t"/>
                      <a:r>
                        <a:rPr lang="da-DK" sz="1400"/>
                        <a:t>Applikationer</a:t>
                      </a:r>
                    </a:p>
                  </a:txBody>
                  <a:tcPr marL="76196" marR="76196" marT="76196" marB="76196">
                    <a:lnL w="9528" cap="flat" cmpd="sng" algn="ctr">
                      <a:solidFill>
                        <a:srgbClr val="DDDDDD"/>
                      </a:solidFill>
                      <a:prstDash val="solid"/>
                      <a:round/>
                      <a:headEnd type="none" w="med" len="med"/>
                      <a:tailEnd type="none" w="med" len="med"/>
                    </a:lnL>
                    <a:solidFill>
                      <a:srgbClr val="F5F5F5"/>
                    </a:solidFill>
                  </a:tcPr>
                </a:tc>
                <a:extLst>
                  <a:ext uri="{0D108BD9-81ED-4DB2-BD59-A6C34878D82A}">
                    <a16:rowId xmlns:a16="http://schemas.microsoft.com/office/drawing/2014/main" val="2556812871"/>
                  </a:ext>
                </a:extLst>
              </a:tr>
            </a:tbl>
          </a:graphicData>
        </a:graphic>
      </p:graphicFrame>
      <p:sp>
        <p:nvSpPr>
          <p:cNvPr id="4" name="Rektangel 11"/>
          <p:cNvSpPr/>
          <p:nvPr/>
        </p:nvSpPr>
        <p:spPr>
          <a:xfrm>
            <a:off x="6312020" y="3548960"/>
            <a:ext cx="2627793" cy="2462214"/>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Koden før skråstreget angiver skærmen for selve kablet, mens koden efter skråstregdet bestemmer afskærmningen for de enkelte par: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U = Uafskærmet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F = Folieafskærmning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S = Flettet afskærmning (kun yderlag)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TP = Twisted Pair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FTP = Folieret Twisted Pair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Resistance Test</a:t>
            </a:r>
          </a:p>
        </p:txBody>
      </p:sp>
      <p:sp>
        <p:nvSpPr>
          <p:cNvPr id="3" name="Rektangel 2"/>
          <p:cNvSpPr/>
          <p:nvPr/>
        </p:nvSpPr>
        <p:spPr>
          <a:xfrm>
            <a:off x="628650" y="1481181"/>
            <a:ext cx="7982693" cy="1200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Denne test bestemmer sløjfemodstanden for de enkelte trådpar. Dette sikrer, at den samlede sløjfemodstand ikke overskrider de anbefalede grænser. For hvert trådpar vises resultaterne som modstandsværdi i ohm sammen med referencegrundlaget for kabeltypen.</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061731" y="2420709"/>
            <a:ext cx="5382002" cy="3046396"/>
          </a:xfrm>
          <a:prstGeom prst="rect">
            <a:avLst/>
          </a:prstGeom>
          <a:noFill/>
          <a:ln cap="flat">
            <a:noFill/>
          </a:ln>
        </p:spPr>
      </p:pic>
      <p:sp>
        <p:nvSpPr>
          <p:cNvPr id="5" name="Rektangel 4"/>
          <p:cNvSpPr/>
          <p:nvPr/>
        </p:nvSpPr>
        <p:spPr>
          <a:xfrm>
            <a:off x="1478127" y="5569537"/>
            <a:ext cx="7133206" cy="92333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Alle fire trådpar af en transmissionslinie i netværket skal have omtrent samme modstand. Hvis modstandsværdien af et trådpar overstiger grænsen, anses testen forkert.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en-US" sz="4000"/>
              <a:t>NEXT, ACR-F (ELFEXT) and Power Sum</a:t>
            </a:r>
            <a:endParaRPr lang="da-DK" sz="4000"/>
          </a:p>
        </p:txBody>
      </p:sp>
      <p:sp>
        <p:nvSpPr>
          <p:cNvPr id="3" name="Rektangel 2"/>
          <p:cNvSpPr/>
          <p:nvPr/>
        </p:nvSpPr>
        <p:spPr>
          <a:xfrm>
            <a:off x="628650" y="1472302"/>
            <a:ext cx="7886700" cy="1200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I en autotest måles crosstalk ved den nærmeste og fjerne ende af kablet med NEXT (Near End Cross Talk) og ACR-F (ELFEXT) test. Høje krydsniveauer kan resultere i hyppige tilbagefald, beskadigelse af data og andre forstyrrelser, der nedsætter transmissionshastigheden.</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413061" y="2797862"/>
            <a:ext cx="4034049" cy="2283412"/>
          </a:xfrm>
          <a:prstGeom prst="rect">
            <a:avLst/>
          </a:prstGeom>
          <a:noFill/>
          <a:ln cap="flat">
            <a:noFill/>
          </a:ln>
        </p:spPr>
      </p:pic>
      <p:pic>
        <p:nvPicPr>
          <p:cNvPr id="5" name="Billede 4">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4572000" y="2797862"/>
            <a:ext cx="4034058" cy="2283412"/>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en-US" sz="4000"/>
              <a:t>NEXT, ACR-F (ELFEXT) and Power Sum</a:t>
            </a:r>
            <a:endParaRPr lang="da-DK"/>
          </a:p>
        </p:txBody>
      </p:sp>
      <p:sp>
        <p:nvSpPr>
          <p:cNvPr id="3" name="Rektangel 2"/>
          <p:cNvSpPr/>
          <p:nvPr/>
        </p:nvSpPr>
        <p:spPr>
          <a:xfrm>
            <a:off x="510463" y="1820323"/>
            <a:ext cx="8004886" cy="92333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NEXT testen bestemmer interfererende effekter (crosstalk) af en transmitterende trådpar på den tilstødende ledningspar i samme kabel. NEXT måles på Display håndsæt (DH) og fjernbetjening (RH).</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rcRect l="13301" t="23351" r="67864" b="18673"/>
          <a:stretch>
            <a:fillRect/>
          </a:stretch>
        </p:blipFill>
        <p:spPr>
          <a:xfrm>
            <a:off x="628650" y="2743657"/>
            <a:ext cx="2876364" cy="2490112"/>
          </a:xfrm>
          <a:prstGeom prst="rect">
            <a:avLst/>
          </a:prstGeom>
          <a:noFill/>
          <a:ln cap="flat">
            <a:noFill/>
          </a:ln>
        </p:spPr>
      </p:pic>
      <p:sp>
        <p:nvSpPr>
          <p:cNvPr id="5" name="Rektangel 4"/>
          <p:cNvSpPr/>
          <p:nvPr/>
        </p:nvSpPr>
        <p:spPr>
          <a:xfrm>
            <a:off x="1252014" y="5278666"/>
            <a:ext cx="2431947" cy="369335"/>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Effekt af tilstødende par</a:t>
            </a:r>
          </a:p>
        </p:txBody>
      </p:sp>
      <p:sp>
        <p:nvSpPr>
          <p:cNvPr id="6" name="Rektangel 6"/>
          <p:cNvSpPr/>
          <p:nvPr/>
        </p:nvSpPr>
        <p:spPr>
          <a:xfrm>
            <a:off x="4242413" y="3599773"/>
            <a:ext cx="4572000" cy="2677655"/>
          </a:xfrm>
          <a:prstGeom prst="rect">
            <a:avLst/>
          </a:prstGeom>
          <a:noFill/>
          <a:ln cap="flat">
            <a:noFill/>
            <a:prstDash val="solid"/>
          </a:ln>
        </p:spPr>
        <p:txBody>
          <a:bodyPr vert="horz" wrap="square" lIns="91440" tIns="45720" rIns="91440" bIns="45720" anchor="t" anchorCtr="0" compatLnSpc="1">
            <a:spAutoFit/>
          </a:bodyPr>
          <a:lstStyle/>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FEXT test og NEXT måling er ens; Den eneste forskel er, at transmissionerne i FEXT-testen kommer fra fjernbetjeningen (RH), og at Cross bestemmes ved display håndsæt (DH).</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Next målinger udføres på hver kabelende og for alle trådpar kombinationer (par 1-2 til 3-6 osv.).</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       Således udføres i alt 12 målinger.</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ACR-F (ELFEXT) målinger finder sted med display håndsættet (DH) og fjernbetjeningen (RH) på begge kabelender og for alle mulige ledninger kombinationer (1-2 til 3-6, 3-6 til 1-2, 1-2 etc.).</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400" b="0" i="0" u="none" strike="noStrike" kern="1200" cap="none" spc="0" baseline="0">
                <a:solidFill>
                  <a:srgbClr val="000000"/>
                </a:solidFill>
                <a:uFillTx/>
                <a:latin typeface="Calibri"/>
              </a:rPr>
              <a:t>       Dette resulterer i i alt 12 målinger.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en-US" sz="3200"/>
              <a:t>Power Sum NEXT, Power Sum ACR-F (ELFEXT)</a:t>
            </a:r>
            <a:endParaRPr lang="da-DK" sz="3200"/>
          </a:p>
        </p:txBody>
      </p:sp>
      <p:sp>
        <p:nvSpPr>
          <p:cNvPr id="3" name="Rektangel 3"/>
          <p:cNvSpPr/>
          <p:nvPr/>
        </p:nvSpPr>
        <p:spPr>
          <a:xfrm>
            <a:off x="1425604" y="1397953"/>
            <a:ext cx="2416558" cy="175432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Power Sum-Tests bestemmer crosstalk-effekterne af tre overførende trådpar på det fjerde ledningspar i samme kabel.</a:t>
            </a:r>
          </a:p>
        </p:txBody>
      </p:sp>
      <p:pic>
        <p:nvPicPr>
          <p:cNvPr id="4" name="Billede 4">
            <a:extLst>
              <a:ext uri="{FF2B5EF4-FFF2-40B4-BE49-F238E27FC236}">
                <a16:creationId xmlns:a16="http://schemas.microsoft.com/office/drawing/2014/main" id="{00000000-0000-0000-0000-000000000000}"/>
              </a:ext>
            </a:extLst>
          </p:cNvPr>
          <p:cNvPicPr>
            <a:picLocks noChangeAspect="1"/>
          </p:cNvPicPr>
          <p:nvPr/>
        </p:nvPicPr>
        <p:blipFill>
          <a:blip r:embed="rId2"/>
          <a:srcRect l="10183" t="16483" r="65871" b="6534"/>
          <a:stretch>
            <a:fillRect/>
          </a:stretch>
        </p:blipFill>
        <p:spPr>
          <a:xfrm>
            <a:off x="1082183" y="3152284"/>
            <a:ext cx="2902589" cy="2624565"/>
          </a:xfrm>
          <a:prstGeom prst="rect">
            <a:avLst/>
          </a:prstGeom>
          <a:noFill/>
          <a:ln cap="flat">
            <a:noFill/>
          </a:ln>
        </p:spPr>
      </p:pic>
      <p:pic>
        <p:nvPicPr>
          <p:cNvPr id="5" name="Billede 5">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4862733" y="3900885"/>
            <a:ext cx="3591507" cy="2032912"/>
          </a:xfrm>
          <a:prstGeom prst="rect">
            <a:avLst/>
          </a:prstGeom>
          <a:noFill/>
          <a:ln cap="flat">
            <a:noFill/>
          </a:ln>
        </p:spPr>
      </p:pic>
      <p:sp>
        <p:nvSpPr>
          <p:cNvPr id="6" name="Rektangel 6"/>
          <p:cNvSpPr/>
          <p:nvPr/>
        </p:nvSpPr>
        <p:spPr>
          <a:xfrm>
            <a:off x="4873249" y="1756791"/>
            <a:ext cx="3591507" cy="175432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Ved anvendelse af Power Sum NEXT udføres fire (4) beregninger på hvert kabelende og på hver kombination af par (par 1-2, 3-6 og 4-5 til 7-8 etc.). Der opnås i alt otte (8) værdier.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en-US" sz="3200"/>
              <a:t>Power Sum NEXT, Power Sum ACR-F (ELFEXT)</a:t>
            </a:r>
            <a:endParaRPr lang="da-DK" sz="3200"/>
          </a:p>
        </p:txBody>
      </p:sp>
      <p:sp>
        <p:nvSpPr>
          <p:cNvPr id="3" name="Rektangel 4"/>
          <p:cNvSpPr/>
          <p:nvPr/>
        </p:nvSpPr>
        <p:spPr>
          <a:xfrm>
            <a:off x="817921" y="1599441"/>
            <a:ext cx="7697419" cy="2031321"/>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1200" cap="none" spc="0" baseline="0">
                <a:solidFill>
                  <a:srgbClr val="000000"/>
                </a:solidFill>
                <a:uFillTx/>
                <a:latin typeface="Calibri"/>
              </a:rPr>
              <a:t>BEMÆRK: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1200" cap="none" spc="0" baseline="0">
                <a:solidFill>
                  <a:srgbClr val="000000"/>
                </a:solidFill>
                <a:uFillTx/>
                <a:latin typeface="Calibri"/>
              </a:rPr>
              <a:t>Strøm summen NEXT værdier er normalt 2 - 3 dB under værdien (= stærkere crosstalk) end ved konventionel NEXT måling.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a-DK" sz="18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Ved beregning af Power Sum ACR-F (Power Sum ELFEXT) beregnes fire (4) beregninger på siden af display håndsættet (DH) og på hver kombination af par (1-2, 3-6 og 4-5 til 7- 8 osv.) Udføres. Der opnås i alt otte (8) værdier.</a:t>
            </a:r>
          </a:p>
        </p:txBody>
      </p:sp>
      <p:pic>
        <p:nvPicPr>
          <p:cNvPr id="4" name="Billede 5">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1125992" y="3825383"/>
            <a:ext cx="3339397" cy="1890220"/>
          </a:xfrm>
          <a:prstGeom prst="rect">
            <a:avLst/>
          </a:prstGeom>
          <a:noFill/>
          <a:ln cap="flat">
            <a:noFill/>
          </a:ln>
        </p:spPr>
      </p:pic>
      <p:sp>
        <p:nvSpPr>
          <p:cNvPr id="5" name="Rektangel 6"/>
          <p:cNvSpPr/>
          <p:nvPr/>
        </p:nvSpPr>
        <p:spPr>
          <a:xfrm>
            <a:off x="4987375" y="3927366"/>
            <a:ext cx="3147785" cy="646334"/>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Gotham Bold"/>
              </a:rPr>
              <a:t>NEXT Test and ACR-F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Gotham Bold"/>
              </a:rPr>
              <a:t>(Power Sum ELFEXT) Test Error </a:t>
            </a:r>
            <a:endParaRPr lang="da-DK" sz="1800" b="1" i="0" u="none" strike="noStrike" kern="1200" cap="none" spc="0" baseline="0">
              <a:solidFill>
                <a:srgbClr val="000000"/>
              </a:solidFill>
              <a:uFillTx/>
              <a:latin typeface="Calibri"/>
            </a:endParaRPr>
          </a:p>
        </p:txBody>
      </p:sp>
      <p:sp>
        <p:nvSpPr>
          <p:cNvPr id="6" name="Rektangel 7"/>
          <p:cNvSpPr/>
          <p:nvPr/>
        </p:nvSpPr>
        <p:spPr>
          <a:xfrm>
            <a:off x="4987375" y="4573700"/>
            <a:ext cx="4572000" cy="1200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Crosstalk er normalt forårsaget af defekte forbindelser ved kabelenderne. Jo lavere måleværdierne i dB er, desto stærkere er crosstalk.</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latin typeface="Gotham Bold"/>
              </a:rPr>
              <a:t>Insertion Loss Test (Attenuation) </a:t>
            </a:r>
            <a:endParaRPr lang="da-DK"/>
          </a:p>
        </p:txBody>
      </p:sp>
      <p:sp>
        <p:nvSpPr>
          <p:cNvPr id="3" name="Rektangel 2"/>
          <p:cNvSpPr/>
          <p:nvPr/>
        </p:nvSpPr>
        <p:spPr>
          <a:xfrm>
            <a:off x="692091" y="1690689"/>
            <a:ext cx="6849614" cy="1477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Indsertion loss tabet reducerer signalet i kablet. Tabet øges med kabellængde, signalfrekvens og temperatur. Ved hjælp af Loss test er det muligt at registrere fejl i kabel, tilslutninger og tilslutningsteknologi. En høj tabsværdi i dB indikerer et stærkt tab og dermed en højere signalreduktion.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t>Return Loss Test</a:t>
            </a:r>
          </a:p>
        </p:txBody>
      </p:sp>
      <p:sp>
        <p:nvSpPr>
          <p:cNvPr id="3" name="Rektangel 2"/>
          <p:cNvSpPr/>
          <p:nvPr/>
        </p:nvSpPr>
        <p:spPr>
          <a:xfrm>
            <a:off x="708870" y="1452881"/>
            <a:ext cx="4572000" cy="175432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Denne test bestemmer forholdet mellem reflekteret og transmitteret signalamplitude. Højkvalitetskabler udviser kun mindre refleksioner, hvilket viser en god impedansjustering af de enkelte komponenter, der er forbundet med kablet.</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876900" y="3313566"/>
            <a:ext cx="3695099" cy="2091552"/>
          </a:xfrm>
          <a:prstGeom prst="rect">
            <a:avLst/>
          </a:prstGeom>
          <a:noFill/>
          <a:ln cap="flat">
            <a:noFill/>
          </a:ln>
        </p:spPr>
      </p:pic>
      <p:sp>
        <p:nvSpPr>
          <p:cNvPr id="5" name="Rektangel 4"/>
          <p:cNvSpPr/>
          <p:nvPr/>
        </p:nvSpPr>
        <p:spPr>
          <a:xfrm>
            <a:off x="5993718" y="2944230"/>
            <a:ext cx="2305568" cy="369335"/>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1200" cap="none" spc="0" baseline="0">
                <a:solidFill>
                  <a:srgbClr val="000000"/>
                </a:solidFill>
                <a:uFillTx/>
                <a:latin typeface="Gotham Bold"/>
              </a:rPr>
              <a:t>Return Loss Test Error </a:t>
            </a:r>
            <a:endParaRPr lang="da-DK" sz="1800" b="1" i="0" u="none" strike="noStrike" kern="1200" cap="none" spc="0" baseline="0">
              <a:solidFill>
                <a:srgbClr val="000000"/>
              </a:solidFill>
              <a:uFillTx/>
              <a:latin typeface="Calibri"/>
            </a:endParaRPr>
          </a:p>
        </p:txBody>
      </p:sp>
      <p:sp>
        <p:nvSpPr>
          <p:cNvPr id="6" name="Rektangel 5"/>
          <p:cNvSpPr/>
          <p:nvPr/>
        </p:nvSpPr>
        <p:spPr>
          <a:xfrm>
            <a:off x="5645789" y="3429000"/>
            <a:ext cx="3137480" cy="2585319"/>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Gotham Book"/>
              </a:rPr>
              <a:t>Samme som med tab resulterer et overdrevent returfald også i signalreduktion ved modtagelsesenden. Det indikerer også, at der findes en impedansmatchning i en sektion af kablet. En værdi på 20 dB eller højere indikerer et godt snoet par kabel.</a:t>
            </a:r>
            <a:endParaRPr lang="da-DK" sz="1800" b="0" i="0" u="none" strike="noStrike" kern="1200" cap="none" spc="0" baseline="0">
              <a:solidFill>
                <a:srgbClr val="000000"/>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latin typeface="Gotham Bold"/>
              </a:rPr>
              <a:t>Impedance Test </a:t>
            </a:r>
            <a:endParaRPr lang="da-DK"/>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5508629" y="1690689"/>
            <a:ext cx="3241328" cy="1834707"/>
          </a:xfrm>
          <a:prstGeom prst="rect">
            <a:avLst/>
          </a:prstGeom>
          <a:noFill/>
          <a:ln cap="flat">
            <a:noFill/>
          </a:ln>
        </p:spPr>
      </p:pic>
      <p:sp>
        <p:nvSpPr>
          <p:cNvPr id="4" name="Rektangel 3"/>
          <p:cNvSpPr/>
          <p:nvPr/>
        </p:nvSpPr>
        <p:spPr>
          <a:xfrm>
            <a:off x="759208" y="1574276"/>
            <a:ext cx="4572000" cy="2585319"/>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Den gennemsnitlige impedans beregnes ud fra forsinkelse af elektrisk signal og kapacitansmåling. Resultatet er angivet i ohm. Den gennemsnitlige impedans kan hjælpe med at indskrive skader på kabel, forbindelser eller kabelafsnit med impedansmatch.</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Da denne test bruger en kapacitetsmåling, skal den korrekte kabeltype angives for at opnå et præcist måleresultat.</a:t>
            </a:r>
          </a:p>
        </p:txBody>
      </p:sp>
      <p:sp>
        <p:nvSpPr>
          <p:cNvPr id="5" name="Rektangel 4"/>
          <p:cNvSpPr/>
          <p:nvPr/>
        </p:nvSpPr>
        <p:spPr>
          <a:xfrm>
            <a:off x="1262539" y="4121657"/>
            <a:ext cx="7487418" cy="1477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1200" cap="none" spc="0" baseline="0">
                <a:solidFill>
                  <a:srgbClr val="000000"/>
                </a:solidFill>
                <a:uFillTx/>
                <a:latin typeface="Calibri"/>
              </a:rPr>
              <a:t>BEMÆRK: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1200" cap="none" spc="0" baseline="0">
                <a:solidFill>
                  <a:srgbClr val="000000"/>
                </a:solidFill>
                <a:uFillTx/>
                <a:latin typeface="Calibri"/>
              </a:rPr>
              <a:t>Målingerne er fejlagtigt beregnet, hvis indstillingen er for et type CAT 3 kabel (kabelisoleringen indeholdende PVC), men testen udføres faktisk på et CAT 5-kabel (isolering indeholdende Teflon®). Sørg derfor for, at den korrekte kabeltype er valgt.</a:t>
            </a:r>
          </a:p>
        </p:txBody>
      </p:sp>
      <p:sp>
        <p:nvSpPr>
          <p:cNvPr id="6" name="Rektangel 5"/>
          <p:cNvSpPr/>
          <p:nvPr/>
        </p:nvSpPr>
        <p:spPr>
          <a:xfrm>
            <a:off x="1635852" y="5561051"/>
            <a:ext cx="7029971" cy="92333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Impedansfejl forårsager signalrefleksioner og signalreduktion. Den gennemsnitlige impedans af trådpar skal overholde LAN system impedans på 100, 120 eller 150 Ω.</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latin typeface="Gotham Bold"/>
              </a:rPr>
              <a:t>Delay and Skew Test </a:t>
            </a:r>
            <a:endParaRPr lang="da-DK"/>
          </a:p>
        </p:txBody>
      </p:sp>
      <p:sp>
        <p:nvSpPr>
          <p:cNvPr id="3" name="Rektangel 2"/>
          <p:cNvSpPr/>
          <p:nvPr/>
        </p:nvSpPr>
        <p:spPr>
          <a:xfrm>
            <a:off x="759208" y="1465216"/>
            <a:ext cx="4572000" cy="2585319"/>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Denne test bestemmer forsinkelsen af et testsignal, der blev fodret i den ene ende af kablet til den anden ende af kablet. Forsinkelsen skæv (påvirkning) angiver forskellen mellem den målte forsinkelse af det tilsvarende trådpar og trådparet med den laveste forsinkelsesværdi. Grænserne angivet for forsinkelse og skævhed afhænger af den valgte kabeltype.</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5331208" y="1711601"/>
            <a:ext cx="3001298" cy="1698845"/>
          </a:xfrm>
          <a:prstGeom prst="rect">
            <a:avLst/>
          </a:prstGeom>
          <a:noFill/>
          <a:ln cap="flat">
            <a:noFill/>
          </a:ln>
        </p:spPr>
      </p:pic>
      <p:sp>
        <p:nvSpPr>
          <p:cNvPr id="5" name="Rektangel 4"/>
          <p:cNvSpPr/>
          <p:nvPr/>
        </p:nvSpPr>
        <p:spPr>
          <a:xfrm>
            <a:off x="1193548" y="4360069"/>
            <a:ext cx="2648413" cy="369335"/>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Calibri"/>
              </a:rPr>
              <a:t>Delay and Skew Test Error</a:t>
            </a:r>
            <a:endParaRPr lang="da-DK" sz="1800" b="1" i="0" u="none" strike="noStrike" kern="1200" cap="none" spc="0" baseline="0">
              <a:solidFill>
                <a:srgbClr val="000000"/>
              </a:solidFill>
              <a:uFillTx/>
              <a:latin typeface="Calibri"/>
            </a:endParaRPr>
          </a:p>
        </p:txBody>
      </p:sp>
      <p:sp>
        <p:nvSpPr>
          <p:cNvPr id="6" name="Rektangel 5"/>
          <p:cNvSpPr/>
          <p:nvPr/>
        </p:nvSpPr>
        <p:spPr>
          <a:xfrm>
            <a:off x="1211269" y="4679771"/>
            <a:ext cx="7228048" cy="92333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Forsinkelsen og skævmålingerne resulterer normalt i lidt forskellige værdier for de enkelte ledningspar i et kabel. En stor forskel indikerer imidlertid en kabelfejl eller et beskadiget ledningspar.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latin typeface="Gotham Bold"/>
              </a:rPr>
              <a:t>Capacitance Test </a:t>
            </a:r>
            <a:endParaRPr lang="da-DK"/>
          </a:p>
        </p:txBody>
      </p:sp>
      <p:pic>
        <p:nvPicPr>
          <p:cNvPr id="3" name="Billed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5837648" y="1461183"/>
            <a:ext cx="2809530" cy="1590297"/>
          </a:xfrm>
          <a:prstGeom prst="rect">
            <a:avLst/>
          </a:prstGeom>
          <a:noFill/>
          <a:ln cap="flat">
            <a:noFill/>
          </a:ln>
        </p:spPr>
      </p:pic>
      <p:sp>
        <p:nvSpPr>
          <p:cNvPr id="4" name="Rektangel 3"/>
          <p:cNvSpPr/>
          <p:nvPr/>
        </p:nvSpPr>
        <p:spPr>
          <a:xfrm>
            <a:off x="628650" y="1574276"/>
            <a:ext cx="4824191" cy="230832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Denne test bestemmer den gensidige kapacitans mellem de to ledere af hvert ledningspar, for at sikre, at kapacitansen af den tilsvarende kabeltype ikke er blevet svækket af installationen.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 Kapacitancetesten i analysemodus angiver den samlede kapacitans i Nanofarad (nF).</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 Autotest måler den samlede kapacitans i Picofarad (pF) pr. Meter eller fod.</a:t>
            </a:r>
          </a:p>
        </p:txBody>
      </p:sp>
      <p:sp>
        <p:nvSpPr>
          <p:cNvPr id="5" name="Rektangel 4"/>
          <p:cNvSpPr/>
          <p:nvPr/>
        </p:nvSpPr>
        <p:spPr>
          <a:xfrm>
            <a:off x="2145392" y="4125178"/>
            <a:ext cx="2298710" cy="369335"/>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1" i="0" u="none" strike="noStrike" kern="1200" cap="none" spc="0" baseline="0">
                <a:solidFill>
                  <a:srgbClr val="000000"/>
                </a:solidFill>
                <a:uFillTx/>
                <a:latin typeface="Calibri"/>
              </a:rPr>
              <a:t>Capacitance Test Error</a:t>
            </a:r>
          </a:p>
        </p:txBody>
      </p:sp>
      <p:sp>
        <p:nvSpPr>
          <p:cNvPr id="6" name="Rektangel 5"/>
          <p:cNvSpPr/>
          <p:nvPr/>
        </p:nvSpPr>
        <p:spPr>
          <a:xfrm>
            <a:off x="2145392" y="4406557"/>
            <a:ext cx="4572000" cy="175432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Jo højere kapacitans er, desto højere er fejlfrekvensen. På grund af transport og installation af kablet er mindre ændringer i kapacitans normale. Tilslutninger og patchkabler har også indflydelse på kapacitansværdier.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en-US">
                <a:latin typeface="Gotham Bold"/>
              </a:rPr>
              <a:t>ACR-N (ACR) Test and Power Sum ACR-N (Power Sum ACR) Test </a:t>
            </a:r>
            <a:endParaRPr lang="da-DK"/>
          </a:p>
        </p:txBody>
      </p:sp>
      <p:sp>
        <p:nvSpPr>
          <p:cNvPr id="3" name="Rektangel 2"/>
          <p:cNvSpPr/>
          <p:nvPr/>
        </p:nvSpPr>
        <p:spPr>
          <a:xfrm>
            <a:off x="628650" y="1720836"/>
            <a:ext cx="7978450" cy="2031321"/>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ACR-N (ACR) testen bestemmer tabskorsestanden ved hjælp af en matematisk sammenligning (differenceberegning) af tab og NEXT testresultater. Forskellene mellem måleværdierne for et trådpar indikerer, om transmissionsforstyrrelser sandsynligvis vil forekomme i det respektive trådpar.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ACR-N (ACR) måling beregnes fra par til par. Power Sum ACR-N (Power Sum ACR) måling beregnes ved at summere NEXT værdier mellem et valgt wire pair og tre andre wire par af samme kabel.</a:t>
            </a:r>
          </a:p>
        </p:txBody>
      </p:sp>
      <p:pic>
        <p:nvPicPr>
          <p:cNvPr id="4" name="Billede 3">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762920" y="3752167"/>
            <a:ext cx="3261929" cy="1846365"/>
          </a:xfrm>
          <a:prstGeom prst="rect">
            <a:avLst/>
          </a:prstGeom>
          <a:noFill/>
          <a:ln cap="flat">
            <a:noFill/>
          </a:ln>
        </p:spPr>
      </p:pic>
      <p:pic>
        <p:nvPicPr>
          <p:cNvPr id="5" name="Billede 4">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4949500" y="3752167"/>
            <a:ext cx="3355591" cy="1899382"/>
          </a:xfrm>
          <a:prstGeom prst="rect">
            <a:avLst/>
          </a:prstGeom>
          <a:noFill/>
          <a:ln cap="flat">
            <a:noFill/>
          </a:ln>
        </p:spPr>
      </p:pic>
      <p:sp>
        <p:nvSpPr>
          <p:cNvPr id="6" name="Rektangel 5"/>
          <p:cNvSpPr/>
          <p:nvPr/>
        </p:nvSpPr>
        <p:spPr>
          <a:xfrm>
            <a:off x="1589711" y="5783488"/>
            <a:ext cx="7084506" cy="646334"/>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En stor forskel mellem måleværdierne er at foretrække, da dette indikerer et stærkt signal og mindre forstyrrelser.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p>
            <a:pPr lvl="0"/>
            <a:r>
              <a:rPr lang="da-DK">
                <a:latin typeface="Gotham Bold"/>
              </a:rPr>
              <a:t>Headroom Test </a:t>
            </a:r>
            <a:endParaRPr lang="da-DK"/>
          </a:p>
        </p:txBody>
      </p:sp>
      <p:sp>
        <p:nvSpPr>
          <p:cNvPr id="3" name="Rektangel 2"/>
          <p:cNvSpPr/>
          <p:nvPr/>
        </p:nvSpPr>
        <p:spPr>
          <a:xfrm>
            <a:off x="628650" y="1343655"/>
            <a:ext cx="7886700" cy="1477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Hovedtestet er en matematisk analyse af de data, der blev beregnet under den foregående test. Summen af Power Sum ACR-N (Power Sum ACR) test (dvs. tilsvarende værdi af worst case wire pair efter normalisering af wire pair tab over 100 meter) og den ekstra margen mellem det værste tilfælde Power Sum NEXT-værdi og grænsen for Power Sum NEXT.</a:t>
            </a:r>
          </a:p>
        </p:txBody>
      </p:sp>
      <p:sp>
        <p:nvSpPr>
          <p:cNvPr id="4" name="Rektangel 3"/>
          <p:cNvSpPr/>
          <p:nvPr/>
        </p:nvSpPr>
        <p:spPr>
          <a:xfrm>
            <a:off x="628650" y="2744781"/>
            <a:ext cx="7743559" cy="1200332"/>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Hovedteststesten er en enkel måde at angive de tilgængelige margener på en kabellinje for fejlfri understøttelse af en applikation. Denne test angiver også den ekstra margen, der kan opnås ved at bruge "forbedrede" kabler og forbindelser, samt omhyggelig installation.</a:t>
            </a:r>
          </a:p>
        </p:txBody>
      </p:sp>
      <p:sp>
        <p:nvSpPr>
          <p:cNvPr id="5" name="Rektangel 4"/>
          <p:cNvSpPr/>
          <p:nvPr/>
        </p:nvSpPr>
        <p:spPr>
          <a:xfrm>
            <a:off x="1264340" y="4452460"/>
            <a:ext cx="4572000" cy="2031321"/>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800" b="0" i="0" u="none" strike="noStrike" kern="1200" cap="none" spc="0" baseline="0">
                <a:solidFill>
                  <a:srgbClr val="000000"/>
                </a:solidFill>
                <a:uFillTx/>
                <a:latin typeface="Calibri"/>
              </a:rPr>
              <a:t>Hovedværdien angivet i dB identificerer den minimale margen, der er tilgængelig for en kabellinie. En høj værdi er at foretrække, da det indikerer et stærkt signal og mindre forstyrrelser. Pass / fail grænserne for margen er identiske med de for Power Sum ACR-N (ACR).</a:t>
            </a:r>
          </a:p>
        </p:txBody>
      </p:sp>
      <p:pic>
        <p:nvPicPr>
          <p:cNvPr id="6" name="Billede 5">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5596566" y="3853345"/>
            <a:ext cx="3092564" cy="1750499"/>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Office%20Theme</Template>
  <TotalTime>1207</TotalTime>
  <Words>2410</Words>
  <Application>Microsoft Office PowerPoint</Application>
  <PresentationFormat>Widescreen</PresentationFormat>
  <Paragraphs>287</Paragraphs>
  <Slides>26</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26</vt:i4>
      </vt:variant>
    </vt:vector>
  </HeadingPairs>
  <TitlesOfParts>
    <vt:vector size="32" baseType="lpstr">
      <vt:lpstr>Arial</vt:lpstr>
      <vt:lpstr>Calibri</vt:lpstr>
      <vt:lpstr>Calibri Light</vt:lpstr>
      <vt:lpstr>Gotham Bold</vt:lpstr>
      <vt:lpstr>Gotham Book</vt:lpstr>
      <vt:lpstr>Office tema</vt:lpstr>
      <vt:lpstr>LanTEK III-500 LAN certificeringstester</vt:lpstr>
      <vt:lpstr>Controls and Ports/Connectors</vt:lpstr>
      <vt:lpstr>Controls and Ports/Connectors</vt:lpstr>
      <vt:lpstr>TFT Display</vt:lpstr>
      <vt:lpstr>The Remote Handset (RH)</vt:lpstr>
      <vt:lpstr>Testing of cables and relevant requirements</vt:lpstr>
      <vt:lpstr>User Information</vt:lpstr>
      <vt:lpstr>Date and Time</vt:lpstr>
      <vt:lpstr>Restore Default</vt:lpstr>
      <vt:lpstr>Clear Memory</vt:lpstr>
      <vt:lpstr>Wiremap Test</vt:lpstr>
      <vt:lpstr>NVP</vt:lpstr>
      <vt:lpstr>Length Test</vt:lpstr>
      <vt:lpstr>PowerPoint-præsentation</vt:lpstr>
      <vt:lpstr>Resistance Test</vt:lpstr>
      <vt:lpstr>NEXT, ACR-F (ELFEXT) and Power Sum</vt:lpstr>
      <vt:lpstr>NEXT, ACR-F (ELFEXT) and Power Sum</vt:lpstr>
      <vt:lpstr>Power Sum NEXT, Power Sum ACR-F (ELFEXT)</vt:lpstr>
      <vt:lpstr>Power Sum NEXT, Power Sum ACR-F (ELFEXT)</vt:lpstr>
      <vt:lpstr>Insertion Loss Test (Attenuation) </vt:lpstr>
      <vt:lpstr>Return Loss Test</vt:lpstr>
      <vt:lpstr>Impedance Test </vt:lpstr>
      <vt:lpstr>Delay and Skew Test </vt:lpstr>
      <vt:lpstr>Capacitance Test </vt:lpstr>
      <vt:lpstr>ACR-N (ACR) Test and Power Sum ACR-N (Power Sum ACR) Test </vt:lpstr>
      <vt:lpstr>Headroom Test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Kim Sommer</dc:creator>
  <cp:lastModifiedBy>Kim Donnerborg</cp:lastModifiedBy>
  <cp:revision>31</cp:revision>
  <dcterms:created xsi:type="dcterms:W3CDTF">2019-04-03T13:38:16Z</dcterms:created>
  <dcterms:modified xsi:type="dcterms:W3CDTF">2019-05-14T08:34:00Z</dcterms:modified>
</cp:coreProperties>
</file>