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12192000" cy="6858000"/>
  <p:notesSz cx="6858000" cy="9144000"/>
  <p:embeddedFontLst>
    <p:embeddedFont>
      <p:font typeface="Calibri" panose="020F0502020204030204" pitchFamily="34" charset="0"/>
      <p:regular r:id="rId69"/>
      <p:bold r:id="rId70"/>
      <p:italic r:id="rId71"/>
      <p:boldItalic r:id="rId72"/>
    </p:embeddedFont>
    <p:embeddedFont>
      <p:font typeface="Century Gothic" panose="020B0502020202020204" pitchFamily="34" charset="0"/>
      <p:regular r:id="rId73"/>
      <p:bold r:id="rId74"/>
      <p:italic r:id="rId75"/>
      <p:boldItalic r:id="rId76"/>
    </p:embeddedFont>
    <p:embeddedFont>
      <p:font typeface="Gill Sans" panose="020B0604020202020204" charset="0"/>
      <p:regular r:id="rId77"/>
      <p:bold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17">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9" roundtripDataSignature="AMtx7mjluiMaOW9rpoxe4S/WwZokimi0T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60DA60-0584-4F63-B151-8AF412BAD52E}" v="35" dt="2022-02-21T10:15:00.270"/>
  </p1510:revLst>
</p1510:revInfo>
</file>

<file path=ppt/tableStyles.xml><?xml version="1.0" encoding="utf-8"?>
<a:tblStyleLst xmlns:a="http://schemas.openxmlformats.org/drawingml/2006/main" def="{4D90FB3B-3A4C-4A95-AA2B-60DBC03821EB}">
  <a:tblStyle styleId="{4D90FB3B-3A4C-4A95-AA2B-60DBC03821EB}"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273" autoAdjust="0"/>
  </p:normalViewPr>
  <p:slideViewPr>
    <p:cSldViewPr snapToGrid="0">
      <p:cViewPr varScale="1">
        <p:scale>
          <a:sx n="80" d="100"/>
          <a:sy n="80" d="100"/>
        </p:scale>
        <p:origin x="2050" y="58"/>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84" Type="http://schemas.microsoft.com/office/2016/11/relationships/changesInfo" Target="changesInfos/changesInfo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6.fntdata"/><Relationship Id="rId79" Type="http://customschemas.google.com/relationships/presentationmetadata" Target="meta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77"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font" Target="fonts/font7.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5.fntdata"/><Relationship Id="rId78" Type="http://schemas.openxmlformats.org/officeDocument/2006/relationships/font" Target="fonts/font10.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neth Eddie Stenberg Sandström" userId="9bcca94f-1b8d-4b06-85d2-e62bf23b65df" providerId="ADAL" clId="{5360DA60-0584-4F63-B151-8AF412BAD52E}"/>
    <pc:docChg chg="modSld">
      <pc:chgData name="Kenneth Eddie Stenberg Sandström" userId="9bcca94f-1b8d-4b06-85d2-e62bf23b65df" providerId="ADAL" clId="{5360DA60-0584-4F63-B151-8AF412BAD52E}" dt="2022-02-21T10:15:00.269" v="162" actId="20577"/>
      <pc:docMkLst>
        <pc:docMk/>
      </pc:docMkLst>
      <pc:sldChg chg="modSp mod">
        <pc:chgData name="Kenneth Eddie Stenberg Sandström" userId="9bcca94f-1b8d-4b06-85d2-e62bf23b65df" providerId="ADAL" clId="{5360DA60-0584-4F63-B151-8AF412BAD52E}" dt="2022-02-21T09:54:57.272" v="35" actId="207"/>
        <pc:sldMkLst>
          <pc:docMk/>
          <pc:sldMk cId="0" sldId="269"/>
        </pc:sldMkLst>
        <pc:spChg chg="mod">
          <ac:chgData name="Kenneth Eddie Stenberg Sandström" userId="9bcca94f-1b8d-4b06-85d2-e62bf23b65df" providerId="ADAL" clId="{5360DA60-0584-4F63-B151-8AF412BAD52E}" dt="2022-02-21T09:54:57.272" v="35" actId="207"/>
          <ac:spMkLst>
            <pc:docMk/>
            <pc:sldMk cId="0" sldId="269"/>
            <ac:spMk id="201" creationId="{00000000-0000-0000-0000-000000000000}"/>
          </ac:spMkLst>
        </pc:spChg>
      </pc:sldChg>
      <pc:sldChg chg="modSp mod">
        <pc:chgData name="Kenneth Eddie Stenberg Sandström" userId="9bcca94f-1b8d-4b06-85d2-e62bf23b65df" providerId="ADAL" clId="{5360DA60-0584-4F63-B151-8AF412BAD52E}" dt="2022-02-21T09:55:14.566" v="41" actId="207"/>
        <pc:sldMkLst>
          <pc:docMk/>
          <pc:sldMk cId="0" sldId="270"/>
        </pc:sldMkLst>
        <pc:spChg chg="mod">
          <ac:chgData name="Kenneth Eddie Stenberg Sandström" userId="9bcca94f-1b8d-4b06-85d2-e62bf23b65df" providerId="ADAL" clId="{5360DA60-0584-4F63-B151-8AF412BAD52E}" dt="2022-02-21T09:55:14.566" v="41" actId="207"/>
          <ac:spMkLst>
            <pc:docMk/>
            <pc:sldMk cId="0" sldId="270"/>
            <ac:spMk id="209" creationId="{00000000-0000-0000-0000-000000000000}"/>
          </ac:spMkLst>
        </pc:spChg>
      </pc:sldChg>
      <pc:sldChg chg="modSp mod">
        <pc:chgData name="Kenneth Eddie Stenberg Sandström" userId="9bcca94f-1b8d-4b06-85d2-e62bf23b65df" providerId="ADAL" clId="{5360DA60-0584-4F63-B151-8AF412BAD52E}" dt="2022-02-21T09:55:21.404" v="42" actId="207"/>
        <pc:sldMkLst>
          <pc:docMk/>
          <pc:sldMk cId="0" sldId="271"/>
        </pc:sldMkLst>
        <pc:spChg chg="mod">
          <ac:chgData name="Kenneth Eddie Stenberg Sandström" userId="9bcca94f-1b8d-4b06-85d2-e62bf23b65df" providerId="ADAL" clId="{5360DA60-0584-4F63-B151-8AF412BAD52E}" dt="2022-02-21T09:55:21.404" v="42" actId="207"/>
          <ac:spMkLst>
            <pc:docMk/>
            <pc:sldMk cId="0" sldId="271"/>
            <ac:spMk id="218" creationId="{00000000-0000-0000-0000-000000000000}"/>
          </ac:spMkLst>
        </pc:spChg>
      </pc:sldChg>
      <pc:sldChg chg="modSp mod">
        <pc:chgData name="Kenneth Eddie Stenberg Sandström" userId="9bcca94f-1b8d-4b06-85d2-e62bf23b65df" providerId="ADAL" clId="{5360DA60-0584-4F63-B151-8AF412BAD52E}" dt="2022-02-21T09:55:27.965" v="43" actId="207"/>
        <pc:sldMkLst>
          <pc:docMk/>
          <pc:sldMk cId="0" sldId="272"/>
        </pc:sldMkLst>
        <pc:spChg chg="mod">
          <ac:chgData name="Kenneth Eddie Stenberg Sandström" userId="9bcca94f-1b8d-4b06-85d2-e62bf23b65df" providerId="ADAL" clId="{5360DA60-0584-4F63-B151-8AF412BAD52E}" dt="2022-02-21T09:55:27.965" v="43" actId="207"/>
          <ac:spMkLst>
            <pc:docMk/>
            <pc:sldMk cId="0" sldId="272"/>
            <ac:spMk id="227" creationId="{00000000-0000-0000-0000-000000000000}"/>
          </ac:spMkLst>
        </pc:spChg>
      </pc:sldChg>
      <pc:sldChg chg="modSp mod">
        <pc:chgData name="Kenneth Eddie Stenberg Sandström" userId="9bcca94f-1b8d-4b06-85d2-e62bf23b65df" providerId="ADAL" clId="{5360DA60-0584-4F63-B151-8AF412BAD52E}" dt="2022-02-21T09:55:35.660" v="44" actId="207"/>
        <pc:sldMkLst>
          <pc:docMk/>
          <pc:sldMk cId="0" sldId="273"/>
        </pc:sldMkLst>
        <pc:spChg chg="mod">
          <ac:chgData name="Kenneth Eddie Stenberg Sandström" userId="9bcca94f-1b8d-4b06-85d2-e62bf23b65df" providerId="ADAL" clId="{5360DA60-0584-4F63-B151-8AF412BAD52E}" dt="2022-02-21T09:55:35.660" v="44" actId="207"/>
          <ac:spMkLst>
            <pc:docMk/>
            <pc:sldMk cId="0" sldId="273"/>
            <ac:spMk id="236" creationId="{00000000-0000-0000-0000-000000000000}"/>
          </ac:spMkLst>
        </pc:spChg>
      </pc:sldChg>
      <pc:sldChg chg="modSp mod">
        <pc:chgData name="Kenneth Eddie Stenberg Sandström" userId="9bcca94f-1b8d-4b06-85d2-e62bf23b65df" providerId="ADAL" clId="{5360DA60-0584-4F63-B151-8AF412BAD52E}" dt="2022-02-21T09:53:52.716" v="21" actId="20577"/>
        <pc:sldMkLst>
          <pc:docMk/>
          <pc:sldMk cId="0" sldId="274"/>
        </pc:sldMkLst>
        <pc:spChg chg="mod">
          <ac:chgData name="Kenneth Eddie Stenberg Sandström" userId="9bcca94f-1b8d-4b06-85d2-e62bf23b65df" providerId="ADAL" clId="{5360DA60-0584-4F63-B151-8AF412BAD52E}" dt="2022-02-21T09:53:52.716" v="21" actId="20577"/>
          <ac:spMkLst>
            <pc:docMk/>
            <pc:sldMk cId="0" sldId="274"/>
            <ac:spMk id="246" creationId="{00000000-0000-0000-0000-000000000000}"/>
          </ac:spMkLst>
        </pc:spChg>
      </pc:sldChg>
      <pc:sldChg chg="modSp mod">
        <pc:chgData name="Kenneth Eddie Stenberg Sandström" userId="9bcca94f-1b8d-4b06-85d2-e62bf23b65df" providerId="ADAL" clId="{5360DA60-0584-4F63-B151-8AF412BAD52E}" dt="2022-02-21T09:58:01.378" v="127" actId="20577"/>
        <pc:sldMkLst>
          <pc:docMk/>
          <pc:sldMk cId="0" sldId="276"/>
        </pc:sldMkLst>
        <pc:spChg chg="mod">
          <ac:chgData name="Kenneth Eddie Stenberg Sandström" userId="9bcca94f-1b8d-4b06-85d2-e62bf23b65df" providerId="ADAL" clId="{5360DA60-0584-4F63-B151-8AF412BAD52E}" dt="2022-02-21T09:58:01.378" v="127" actId="20577"/>
          <ac:spMkLst>
            <pc:docMk/>
            <pc:sldMk cId="0" sldId="276"/>
            <ac:spMk id="264" creationId="{00000000-0000-0000-0000-000000000000}"/>
          </ac:spMkLst>
        </pc:spChg>
      </pc:sldChg>
      <pc:sldChg chg="modSp modAnim">
        <pc:chgData name="Kenneth Eddie Stenberg Sandström" userId="9bcca94f-1b8d-4b06-85d2-e62bf23b65df" providerId="ADAL" clId="{5360DA60-0584-4F63-B151-8AF412BAD52E}" dt="2022-02-21T10:15:00.269" v="162" actId="20577"/>
        <pc:sldMkLst>
          <pc:docMk/>
          <pc:sldMk cId="0" sldId="279"/>
        </pc:sldMkLst>
        <pc:spChg chg="mod">
          <ac:chgData name="Kenneth Eddie Stenberg Sandström" userId="9bcca94f-1b8d-4b06-85d2-e62bf23b65df" providerId="ADAL" clId="{5360DA60-0584-4F63-B151-8AF412BAD52E}" dt="2022-02-21T10:15:00.269" v="162" actId="20577"/>
          <ac:spMkLst>
            <pc:docMk/>
            <pc:sldMk cId="0" sldId="279"/>
            <ac:spMk id="28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Premises Distribution System (Lokale distributions systemer)</a:t>
            </a:r>
            <a:endParaRPr/>
          </a:p>
          <a:p>
            <a:pPr marL="0" lvl="0" indent="0" algn="l" rtl="0">
              <a:spcBef>
                <a:spcPts val="0"/>
              </a:spcBef>
              <a:spcAft>
                <a:spcPts val="0"/>
              </a:spcAft>
              <a:buNone/>
            </a:pPr>
            <a:r>
              <a:rPr lang="da-DK" b="1"/>
              <a:t>Netværkskabel, LAN-kabel, Ethernet kabel, Internet kabel, patchkabe</a:t>
            </a:r>
            <a:r>
              <a:rPr lang="da-DK"/>
              <a:t>l … Hvad er forskellen?</a:t>
            </a:r>
            <a:endParaRPr/>
          </a:p>
          <a:p>
            <a:pPr marL="0" lvl="0" indent="0" algn="l" rtl="0">
              <a:spcBef>
                <a:spcPts val="0"/>
              </a:spcBef>
              <a:spcAft>
                <a:spcPts val="0"/>
              </a:spcAft>
              <a:buNone/>
            </a:pPr>
            <a:r>
              <a:rPr lang="da-DK"/>
              <a:t>Der er i princippet ikke nogen forskel. Et netværkskabel kaldes også for internet kabel, patchkabel, ethernet-kabel, PDS-kabel eller RJ45-kabel, men det dækker over det samme.</a:t>
            </a:r>
            <a:endParaRPr/>
          </a:p>
          <a:p>
            <a:pPr marL="0" lvl="0" indent="0" algn="l" rtl="0">
              <a:spcBef>
                <a:spcPts val="0"/>
              </a:spcBef>
              <a:spcAft>
                <a:spcPts val="0"/>
              </a:spcAft>
              <a:buNone/>
            </a:pPr>
            <a:r>
              <a:rPr lang="da-DK"/>
              <a:t>I bund og grund dækker alle navnene over det samme – nemlig kabler, som bruges til at lave en kablet internetforbindelse mellem fx din computer og den enhed, der modtager internetsignalet, hvilket oftest er en router eller switch.</a:t>
            </a:r>
            <a:endParaRPr/>
          </a:p>
          <a:p>
            <a:pPr marL="0" lvl="0" indent="0" algn="l" rtl="0">
              <a:spcBef>
                <a:spcPts val="0"/>
              </a:spcBef>
              <a:spcAft>
                <a:spcPts val="0"/>
              </a:spcAft>
              <a:buNone/>
            </a:pPr>
            <a:r>
              <a:rPr lang="da-DK"/>
              <a:t>Den betegnelse du oftest støder på, er internet kabel og netværkskabel. Det er sammen med ethernet-kabel den helt generelle betegnelse for kabler til internet-signaler. Betegnelsen </a:t>
            </a:r>
            <a:r>
              <a:rPr lang="da-DK" b="1"/>
              <a:t>Patchkabel og RJ45-kabel </a:t>
            </a:r>
            <a:r>
              <a:rPr lang="da-DK"/>
              <a:t>er typer af netværkskabler. Disse betegnelser bruges til at fortælle, at kablerne har for-monterede stik. Stikket kaldes for et RJ45 stik. Det betyder dog omvendt ikke, at du ikke godt kan finde et netværkskabel eller internet kabel, der også har for-monterede stik. En grundregel er, at netværkskabler der bruger betegnelsen Patchkabel og RJ45-kabel altid har stik, mens internet kabler, netværkskabler og ethernet-kabler KAN have stik, og oftest har det, medmindre de kommer i de helt lange længder. </a:t>
            </a:r>
            <a:endParaRPr/>
          </a:p>
          <a:p>
            <a:pPr marL="0" lvl="0" indent="0" algn="l" rtl="0">
              <a:spcBef>
                <a:spcPts val="0"/>
              </a:spcBef>
              <a:spcAft>
                <a:spcPts val="0"/>
              </a:spcAft>
              <a:buNone/>
            </a:pPr>
            <a:r>
              <a:rPr lang="da-DK"/>
              <a:t>Kabler der kaldes patchkabel, er oftest lidt kortere kabler, som fx bruges i patchpaneler, hvor man har mange forskellige kabler samlet. Derfor kan man få patchkabel i mange forskellige farver, så det er lettere at holde styr på en netværksinstallation.</a:t>
            </a:r>
            <a:endParaRPr/>
          </a:p>
          <a:p>
            <a:pPr marL="0" lvl="0" indent="0" algn="l" rtl="0">
              <a:spcBef>
                <a:spcPts val="0"/>
              </a:spcBef>
              <a:spcAft>
                <a:spcPts val="0"/>
              </a:spcAft>
              <a:buNone/>
            </a:pPr>
            <a:r>
              <a:rPr lang="da-DK"/>
              <a:t>PDS-kabel </a:t>
            </a:r>
            <a:endParaRPr/>
          </a:p>
          <a:p>
            <a:pPr marL="0" lvl="0" indent="0" algn="l" rtl="0">
              <a:spcBef>
                <a:spcPts val="0"/>
              </a:spcBef>
              <a:spcAft>
                <a:spcPts val="0"/>
              </a:spcAft>
              <a:buNone/>
            </a:pPr>
            <a:r>
              <a:rPr lang="da-DK"/>
              <a:t>Selvom netværkskabler er ved at blive erstattet af trådløse forbindelser, er et netværkskabel stadig en vigtig del af netværksinstallationer. Hvis man vil opnå en helt stabil forbindelse og undgå, at noget hastighed overhovedet går tabt, er dette på nuværende tidspunkt kun muligt med en kablet forbindelse.</a:t>
            </a:r>
            <a:endParaRPr/>
          </a:p>
          <a:p>
            <a:pPr marL="0" lvl="0" indent="0" algn="l" rtl="0">
              <a:spcBef>
                <a:spcPts val="0"/>
              </a:spcBef>
              <a:spcAft>
                <a:spcPts val="0"/>
              </a:spcAft>
              <a:buNone/>
            </a:pPr>
            <a:r>
              <a:rPr lang="da-DK"/>
              <a:t>Det er dog meget forskelligt, hvad man har brug for, og om man skal bruge kablet til hjemmet eller i en større virksomhed. Det sker ved, at du tilslutter et kabel fra din computer og videre til det knudepunkt, hvor dit internet bliver sendt til. Det er ofte en af følgende modtagere: Modem, router, switch eller hub som modtager signalet via DSL/COAX/Fibernet og T1-forbindelser. </a:t>
            </a:r>
            <a:endParaRPr/>
          </a:p>
          <a:p>
            <a:pPr marL="0" lvl="0" indent="0" algn="l" rtl="0">
              <a:spcBef>
                <a:spcPts val="0"/>
              </a:spcBef>
              <a:spcAft>
                <a:spcPts val="0"/>
              </a:spcAft>
              <a:buNone/>
            </a:pPr>
            <a:endParaRPr/>
          </a:p>
        </p:txBody>
      </p:sp>
      <p:sp>
        <p:nvSpPr>
          <p:cNvPr id="103" name="Google Shape;10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Lederne er parvis tvistet, så forstyrrelser skal blive ens opfanget og i samme fase. I en balanceret indgang, som fungerer som transformator koblingen på tegningen til højre, forsvinder støjsignaler, eftersom de påvirker begge sider af indgangen lige meget under forudsætning af, at de kommer frem samtidig. Det kan de kun gøre, såfremt lederne er lige lange og tvistningen er ubeskadiget (tolerancen mindskes af naturlige årsager, jo højere signalfrekvensen er). </a:t>
            </a:r>
            <a:endParaRPr/>
          </a:p>
          <a:p>
            <a:pPr marL="0" lvl="0" indent="0" algn="l" rtl="0">
              <a:spcBef>
                <a:spcPts val="0"/>
              </a:spcBef>
              <a:spcAft>
                <a:spcPts val="0"/>
              </a:spcAft>
              <a:buNone/>
            </a:pPr>
            <a:r>
              <a:rPr lang="da-DK"/>
              <a:t>Forstyrrelser i fase elimineres i en balanceret indgang. Signal i modfase kan passere en balanceret indgang.</a:t>
            </a:r>
            <a:endParaRPr/>
          </a:p>
          <a:p>
            <a:pPr marL="0" lvl="0" indent="0" algn="l" rtl="0">
              <a:spcBef>
                <a:spcPts val="0"/>
              </a:spcBef>
              <a:spcAft>
                <a:spcPts val="0"/>
              </a:spcAft>
              <a:buNone/>
            </a:pPr>
            <a:endParaRPr/>
          </a:p>
        </p:txBody>
      </p:sp>
      <p:sp>
        <p:nvSpPr>
          <p:cNvPr id="110" name="Google Shape;11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Tvistede ledere udbalancerer forstyrrelser. Optvistede ledere er følsomme overfor forstyrrelser, blandt andet for overhøring fra andre tætliggende ledere. Derfor må der i 100 MHz- løsninger ikke findes mere end 13 mm optvistning ved hver konnektor (følsomheden for støj er frekvensafhængig). </a:t>
            </a:r>
            <a:endParaRPr/>
          </a:p>
          <a:p>
            <a:pPr marL="0" lvl="0" indent="0" algn="l" rtl="0">
              <a:spcBef>
                <a:spcPts val="0"/>
              </a:spcBef>
              <a:spcAft>
                <a:spcPts val="0"/>
              </a:spcAft>
              <a:buNone/>
            </a:pPr>
            <a:r>
              <a:rPr lang="da-DK"/>
              <a:t>Tvistningen kan også ødelægges ved uforsvarlig behandling eller bøjning af kablerne. Sker dette, separeres parrene nemlig fra hinanden. </a:t>
            </a:r>
            <a:endParaRPr/>
          </a:p>
          <a:p>
            <a:pPr marL="0" lvl="0" indent="0" algn="l" rtl="0">
              <a:spcBef>
                <a:spcPts val="0"/>
              </a:spcBef>
              <a:spcAft>
                <a:spcPts val="0"/>
              </a:spcAft>
              <a:buNone/>
            </a:pPr>
            <a:r>
              <a:rPr lang="da-DK"/>
              <a:t>For 250 MHz er kravet, at optvistningen ikke må være mere end 6 mm.</a:t>
            </a:r>
            <a:endParaRPr/>
          </a:p>
          <a:p>
            <a:pPr marL="0" lvl="0" indent="0" algn="l" rtl="0">
              <a:spcBef>
                <a:spcPts val="0"/>
              </a:spcBef>
              <a:spcAft>
                <a:spcPts val="0"/>
              </a:spcAft>
              <a:buNone/>
            </a:pPr>
            <a:endParaRPr/>
          </a:p>
        </p:txBody>
      </p:sp>
      <p:sp>
        <p:nvSpPr>
          <p:cNvPr id="117" name="Google Shape;11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Konnektorerne er farvekodede i henhold til EIA/TIA 568A.</a:t>
            </a:r>
            <a:endParaRPr/>
          </a:p>
        </p:txBody>
      </p:sp>
      <p:sp>
        <p:nvSpPr>
          <p:cNvPr id="124" name="Google Shape;12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Konnektorerne er farvekodede i henhold til EIA/TIA 568B.</a:t>
            </a:r>
            <a:endParaRPr/>
          </a:p>
        </p:txBody>
      </p:sp>
      <p:sp>
        <p:nvSpPr>
          <p:cNvPr id="131" name="Google Shape;13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Husk! Der konnekteres efter samme farvekodnings princip (568 A eller B) i begge ender af et link. I tilfælde af fejl kan konnektorerne re-termineres.</a:t>
            </a:r>
            <a:endParaRPr/>
          </a:p>
        </p:txBody>
      </p:sp>
      <p:sp>
        <p:nvSpPr>
          <p:cNvPr id="138" name="Google Shape;13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Et netværkskabel kommer i to udgaver: Uskærmet og skærmet.</a:t>
            </a:r>
            <a:endParaRPr/>
          </a:p>
          <a:p>
            <a:pPr marL="0" lvl="0" indent="0" algn="l" rtl="0">
              <a:spcBef>
                <a:spcPts val="0"/>
              </a:spcBef>
              <a:spcAft>
                <a:spcPts val="0"/>
              </a:spcAft>
              <a:buNone/>
            </a:pPr>
            <a:r>
              <a:rPr lang="da-DK"/>
              <a:t>Skærmen kan enten sidde rundt om hver af de indre kobberledere (U-FTP) eller som en ydre skærm rundt om alle lederne samlet (F-UTP).</a:t>
            </a:r>
            <a:endParaRPr/>
          </a:p>
          <a:p>
            <a:pPr marL="0" lvl="0" indent="0" algn="l" rtl="0">
              <a:spcBef>
                <a:spcPts val="0"/>
              </a:spcBef>
              <a:spcAft>
                <a:spcPts val="0"/>
              </a:spcAft>
              <a:buNone/>
            </a:pPr>
            <a:r>
              <a:rPr lang="da-DK"/>
              <a:t>Når du kigger på et netværkskabel, vil du se, at kablerne har en betegnelse på fire bogstaver.</a:t>
            </a:r>
            <a:endParaRPr/>
          </a:p>
          <a:p>
            <a:pPr marL="0" lvl="0" indent="0" algn="l" rtl="0">
              <a:spcBef>
                <a:spcPts val="0"/>
              </a:spcBef>
              <a:spcAft>
                <a:spcPts val="0"/>
              </a:spcAft>
              <a:buNone/>
            </a:pPr>
            <a:r>
              <a:rPr lang="da-DK"/>
              <a:t>Det første bogstav i koden angiver den ydre skærm. Den anden del beskriver den indre skærm, og TP står for ”Twisted Pair”, som er betegnelsen for lederne, der er snoede.</a:t>
            </a:r>
            <a:endParaRPr/>
          </a:p>
          <a:p>
            <a:pPr marL="0" lvl="0" indent="0" algn="l" rtl="0">
              <a:spcBef>
                <a:spcPts val="0"/>
              </a:spcBef>
              <a:spcAft>
                <a:spcPts val="0"/>
              </a:spcAft>
              <a:buNone/>
            </a:pPr>
            <a:r>
              <a:rPr lang="da-DK" b="1"/>
              <a:t>U: Et uskærmet kabel er markeret med ”U”, som står for unshielded.</a:t>
            </a:r>
            <a:endParaRPr/>
          </a:p>
          <a:p>
            <a:pPr marL="0" lvl="0" indent="0" algn="l" rtl="0">
              <a:spcBef>
                <a:spcPts val="0"/>
              </a:spcBef>
              <a:spcAft>
                <a:spcPts val="0"/>
              </a:spcAft>
              <a:buNone/>
            </a:pPr>
            <a:r>
              <a:rPr lang="da-DK" b="1"/>
              <a:t>F: Et kabel med folieafskærmning er markeret med ”F”, som står for foiled.</a:t>
            </a:r>
            <a:endParaRPr/>
          </a:p>
          <a:p>
            <a:pPr marL="0" lvl="0" indent="0" algn="l" rtl="0">
              <a:spcBef>
                <a:spcPts val="0"/>
              </a:spcBef>
              <a:spcAft>
                <a:spcPts val="0"/>
              </a:spcAft>
              <a:buNone/>
            </a:pPr>
            <a:r>
              <a:rPr lang="da-DK" b="1"/>
              <a:t>S: Et kabel med flettet afskærmning er markeret med ”S”, som står for shielded.</a:t>
            </a:r>
            <a:endParaRPr/>
          </a:p>
          <a:p>
            <a:pPr marL="0" lvl="0" indent="0" algn="l" rtl="0">
              <a:spcBef>
                <a:spcPts val="0"/>
              </a:spcBef>
              <a:spcAft>
                <a:spcPts val="0"/>
              </a:spcAft>
              <a:buNone/>
            </a:pPr>
            <a:endParaRPr/>
          </a:p>
        </p:txBody>
      </p:sp>
      <p:sp>
        <p:nvSpPr>
          <p:cNvPr id="151" name="Google Shape;15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Disse netværkskabler er udstyret med én skærm, der sidder som en samlet skærm rundt om alle lederne i kablet. F-UTP som en folieskærm og S-UTP som en flettet skærm.</a:t>
            </a:r>
            <a:endParaRPr/>
          </a:p>
          <a:p>
            <a:pPr marL="0" lvl="0" indent="0" algn="l" rtl="0">
              <a:spcBef>
                <a:spcPts val="0"/>
              </a:spcBef>
              <a:spcAft>
                <a:spcPts val="0"/>
              </a:spcAft>
              <a:buNone/>
            </a:pPr>
            <a:endParaRPr/>
          </a:p>
        </p:txBody>
      </p:sp>
      <p:sp>
        <p:nvSpPr>
          <p:cNvPr id="158" name="Google Shape;15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Dette netværkskabel er også udstyret med én skærm, der sidder individuelt viklet rundt om hver af de indre ledere i kablet.</a:t>
            </a:r>
            <a:endParaRPr/>
          </a:p>
          <a:p>
            <a:pPr marL="0" lvl="0" indent="0" algn="l" rtl="0">
              <a:spcBef>
                <a:spcPts val="0"/>
              </a:spcBef>
              <a:spcAft>
                <a:spcPts val="0"/>
              </a:spcAft>
              <a:buNone/>
            </a:pPr>
            <a:endParaRPr/>
          </a:p>
        </p:txBody>
      </p:sp>
      <p:sp>
        <p:nvSpPr>
          <p:cNvPr id="167" name="Google Shape;16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b="1"/>
              <a:t>SF-UTP</a:t>
            </a:r>
            <a:endParaRPr/>
          </a:p>
          <a:p>
            <a:pPr marL="0" lvl="0" indent="0" algn="l" rtl="0">
              <a:spcBef>
                <a:spcPts val="0"/>
              </a:spcBef>
              <a:spcAft>
                <a:spcPts val="0"/>
              </a:spcAft>
              <a:buNone/>
            </a:pPr>
            <a:r>
              <a:rPr lang="da-DK"/>
              <a:t>Denne type kabel har to ydre skærme, både en af folie og en flettet.</a:t>
            </a:r>
            <a:endParaRPr/>
          </a:p>
          <a:p>
            <a:pPr marL="0" lvl="0" indent="0" algn="l" rtl="0">
              <a:spcBef>
                <a:spcPts val="0"/>
              </a:spcBef>
              <a:spcAft>
                <a:spcPts val="0"/>
              </a:spcAft>
              <a:buNone/>
            </a:pPr>
            <a:r>
              <a:rPr lang="da-DK" b="1"/>
              <a:t>S-FTP og F-FTP</a:t>
            </a:r>
            <a:endParaRPr/>
          </a:p>
          <a:p>
            <a:pPr marL="0" lvl="0" indent="0" algn="l" rtl="0">
              <a:spcBef>
                <a:spcPts val="0"/>
              </a:spcBef>
              <a:spcAft>
                <a:spcPts val="0"/>
              </a:spcAft>
              <a:buNone/>
            </a:pPr>
            <a:r>
              <a:rPr lang="da-DK"/>
              <a:t>Disse netværkskabler er dobbeltskærmede. Kablerne har både en indre skærm om hver af lederne samt en samlet ydre skærm rundt om alle lederne. S-FTP med ydre flettet skærm og F-FTP med en ydre folieskærm. </a:t>
            </a:r>
            <a:endParaRPr/>
          </a:p>
          <a:p>
            <a:pPr marL="0" lvl="0" indent="0" algn="l" rtl="0">
              <a:spcBef>
                <a:spcPts val="0"/>
              </a:spcBef>
              <a:spcAft>
                <a:spcPts val="0"/>
              </a:spcAft>
              <a:buNone/>
            </a:pPr>
            <a:r>
              <a:rPr lang="da-DK"/>
              <a:t>Denne type skærm er derfor velegnet til krævende installationer, hvor man skal have mange kabler tæt på hinanden, uden at der må opstå interferens.</a:t>
            </a:r>
            <a:endParaRPr/>
          </a:p>
          <a:p>
            <a:pPr marL="0" lvl="0" indent="0" algn="l" rtl="0">
              <a:spcBef>
                <a:spcPts val="0"/>
              </a:spcBef>
              <a:spcAft>
                <a:spcPts val="0"/>
              </a:spcAft>
              <a:buNone/>
            </a:pPr>
            <a:endParaRPr/>
          </a:p>
        </p:txBody>
      </p:sp>
      <p:sp>
        <p:nvSpPr>
          <p:cNvPr id="175" name="Google Shape;17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U-UTP og UTP</a:t>
            </a:r>
            <a:endParaRPr/>
          </a:p>
          <a:p>
            <a:pPr marL="0" lvl="0" indent="0" algn="l" rtl="0">
              <a:spcBef>
                <a:spcPts val="0"/>
              </a:spcBef>
              <a:spcAft>
                <a:spcPts val="0"/>
              </a:spcAft>
              <a:buNone/>
            </a:pPr>
            <a:r>
              <a:rPr lang="da-DK"/>
              <a:t>Uskærmet netværkskabel der ofte blot betegnes UTP. Et uskærmet kabel har fleksible indre ledere og er ofte blødt og lettere at arbejde med end de skærmede kabler. Et uskærmet kabel som dette er desuden en smule tyndere end de skærmede kabler. </a:t>
            </a:r>
            <a:endParaRPr/>
          </a:p>
          <a:p>
            <a:pPr marL="0" lvl="0" indent="0" algn="l" rtl="0">
              <a:spcBef>
                <a:spcPts val="0"/>
              </a:spcBef>
              <a:spcAft>
                <a:spcPts val="0"/>
              </a:spcAft>
              <a:buNone/>
            </a:pPr>
            <a:endParaRPr/>
          </a:p>
        </p:txBody>
      </p:sp>
      <p:sp>
        <p:nvSpPr>
          <p:cNvPr id="184" name="Google Shape;18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Når du kigger efter et netværkskabel, vil du også støde på betegnelser, der angiver om netværkskablerne er ”solid” eller ”blød”. Disse navne henviser til, hvorvidt netværkskablets indre  ledere er en samlet tyk leder (solid), eller om der er tale om flertråds tynde ledere (blød). Blød kaldes også ”stranded”. De solide/stive kabler er gode, hvis du for eksempel skal til at bygge om eller bygge nyt, hvor du skal have lagt kablerne ind i væggen. Kablerne er nemlig stive, så de kan modstå det slid, som opstår. De bløde kabler kan du for eksempel bruge, hvis du skal trække kablerne ud til din computer, DVD-afspiller eller din spillekonsol. De er nemlig nemmere at arbejde med, når de skal sættes fast til fodlister, under skrivebordet, eller hvor de nu skal gemmes væk</a:t>
            </a:r>
            <a:endParaRPr/>
          </a:p>
          <a:p>
            <a:pPr marL="0" lvl="0" indent="0" algn="l" rtl="0">
              <a:spcBef>
                <a:spcPts val="0"/>
              </a:spcBef>
              <a:spcAft>
                <a:spcPts val="0"/>
              </a:spcAft>
              <a:buNone/>
            </a:pPr>
            <a:r>
              <a:rPr lang="da-DK"/>
              <a:t>Netværkskabler inddeles i forskellige kategorier. Derfor hedder de Cat foran et bestemt nummer. Cat er forkortelsen for category. mes væk.</a:t>
            </a:r>
            <a:endParaRPr/>
          </a:p>
          <a:p>
            <a:pPr marL="0" lvl="0" indent="0" algn="l" rtl="0">
              <a:spcBef>
                <a:spcPts val="0"/>
              </a:spcBef>
              <a:spcAft>
                <a:spcPts val="0"/>
              </a:spcAft>
              <a:buNone/>
            </a:pPr>
            <a:endParaRPr/>
          </a:p>
        </p:txBody>
      </p:sp>
      <p:sp>
        <p:nvSpPr>
          <p:cNvPr id="191" name="Google Shape;19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De kabler vi i dag kalder netværkskabler startede som elektrisk kabel, hvor to ledninger er snoet om hinanden, som er beregnet til elektrisk kommunikation. Et parsnoet kabel eller Twisted Pair kabel er designet til at mindske elektromagnetisk interferens mellem parret og et eksternt genereret elektromagnetisk felt fra fx et andet kabel. Efterhånden som kablerne blev bedre og bedre og fik nye karakteristik gav man dem kategori-betegnelser som fortalte noget om hastigheder og båndbredde, samt hvor langt de kunne lede signalet. </a:t>
            </a:r>
            <a:endParaRPr/>
          </a:p>
          <a:p>
            <a:pPr marL="0" lvl="0" indent="0" algn="l" rtl="0">
              <a:spcBef>
                <a:spcPts val="0"/>
              </a:spcBef>
              <a:spcAft>
                <a:spcPts val="0"/>
              </a:spcAft>
              <a:buNone/>
            </a:pPr>
            <a:r>
              <a:rPr lang="da-DK"/>
              <a:t>I praksis vil du aldrig støde ind i Cat 1 - Cat 4 kabler i dag. Du kan måske finde dem som telefonkabel, men til netværksbrug vil du ikke finde andet end Cat 5 og op.</a:t>
            </a:r>
            <a:endParaRPr/>
          </a:p>
          <a:p>
            <a:pPr marL="0" lvl="0" indent="0" algn="l" rtl="0">
              <a:spcBef>
                <a:spcPts val="0"/>
              </a:spcBef>
              <a:spcAft>
                <a:spcPts val="0"/>
              </a:spcAft>
              <a:buNone/>
            </a:pPr>
            <a:r>
              <a:rPr lang="da-DK"/>
              <a:t>Cat 5 netværkskabel</a:t>
            </a:r>
            <a:endParaRPr/>
          </a:p>
          <a:p>
            <a:pPr marL="0" lvl="0" indent="0" algn="l" rtl="0">
              <a:spcBef>
                <a:spcPts val="0"/>
              </a:spcBef>
              <a:spcAft>
                <a:spcPts val="0"/>
              </a:spcAft>
              <a:buNone/>
            </a:pPr>
            <a:r>
              <a:rPr lang="da-DK"/>
              <a:t>Et firma der sælger datakabler skriver: </a:t>
            </a:r>
            <a:endParaRPr/>
          </a:p>
          <a:p>
            <a:pPr marL="0" lvl="0" indent="0" algn="l" rtl="0">
              <a:spcBef>
                <a:spcPts val="0"/>
              </a:spcBef>
              <a:spcAft>
                <a:spcPts val="0"/>
              </a:spcAft>
              <a:buNone/>
            </a:pPr>
            <a:r>
              <a:rPr lang="da-DK"/>
              <a:t>Cat5 er nok stadig det mest udbredte netværkskabel i Danmark. Derfor er det også det netværkskabel du kan finde til rigtigt gode priser. Kablet er godt til de fleste standardopgaver og har max hastighed på 100Mbps over 100 m og max båndbredde på 100 MHz.</a:t>
            </a:r>
            <a:endParaRPr/>
          </a:p>
          <a:p>
            <a:pPr marL="0" lvl="0" indent="0" algn="l" rtl="0">
              <a:spcBef>
                <a:spcPts val="0"/>
              </a:spcBef>
              <a:spcAft>
                <a:spcPts val="0"/>
              </a:spcAft>
              <a:buNone/>
            </a:pPr>
            <a:r>
              <a:rPr lang="da-DK"/>
              <a:t>Jeg finder at vores krav til netværk er øget så kablet ikke mere levere tilstrækkelig hastighed. Mange leverandører er stoppet med at sælge cat 5. </a:t>
            </a:r>
            <a:endParaRPr/>
          </a:p>
          <a:p>
            <a:pPr marL="0" lvl="0" indent="0" algn="l" rtl="0">
              <a:spcBef>
                <a:spcPts val="0"/>
              </a:spcBef>
              <a:spcAft>
                <a:spcPts val="0"/>
              </a:spcAft>
              <a:buNone/>
            </a:pPr>
            <a:endParaRPr/>
          </a:p>
        </p:txBody>
      </p:sp>
      <p:sp>
        <p:nvSpPr>
          <p:cNvPr id="199" name="Google Shape;19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Cat 5e netværkskabel</a:t>
            </a:r>
            <a:endParaRPr/>
          </a:p>
          <a:p>
            <a:pPr marL="0" lvl="0" indent="0" algn="l" rtl="0">
              <a:spcBef>
                <a:spcPts val="0"/>
              </a:spcBef>
              <a:spcAft>
                <a:spcPts val="0"/>
              </a:spcAft>
              <a:buNone/>
            </a:pPr>
            <a:r>
              <a:rPr lang="da-DK"/>
              <a:t>Cat 5e er en udviklet udgave af Cat 5 kablet, derfor hedder det Cat 5e for enhanced. Internet kabel i kategori Cat 5e understøtter 1Gbps med frekvens på 100-250MHz. Køber du et Cat 5e kabel er du garanteret, at det understøtter 1Gbps eller 1000Mbps hastigheder over 100m. Kablet er designet med mindre interferens mellem lederne og understøttelse af Gigabit hastighed. Den øgede hastighed opnås ved at kablet bruger 4 par-ledere i stedet for 2.</a:t>
            </a:r>
            <a:endParaRPr/>
          </a:p>
          <a:p>
            <a:pPr marL="0" lvl="0" indent="0" algn="l" rtl="0">
              <a:spcBef>
                <a:spcPts val="0"/>
              </a:spcBef>
              <a:spcAft>
                <a:spcPts val="0"/>
              </a:spcAft>
              <a:buNone/>
            </a:pPr>
            <a:endParaRPr/>
          </a:p>
        </p:txBody>
      </p:sp>
      <p:sp>
        <p:nvSpPr>
          <p:cNvPr id="207" name="Google Shape;207;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Cat 6 netværkskabel</a:t>
            </a:r>
            <a:endParaRPr/>
          </a:p>
          <a:p>
            <a:pPr marL="0" lvl="0" indent="0" algn="l" rtl="0">
              <a:spcBef>
                <a:spcPts val="0"/>
              </a:spcBef>
              <a:spcAft>
                <a:spcPts val="0"/>
              </a:spcAft>
              <a:buNone/>
            </a:pPr>
            <a:r>
              <a:rPr lang="da-DK"/>
              <a:t>Cat 6 er overtageren til Cat 5e og derfor designet som det bedste ”allround” netværkskabel. Cat 6 kabel har højere kapacitet og er mere modstandsdygtig overfor udefrakommende støj. Cat 6 kablerne har ændret lidt på designet i forhold til Cat 5 kablet. Det er noget tykkere og kan transmittere større mængder data end Cat 5 og Cat 5e, men kun over kortere afstande. Internet kabel i kategori Cat 6 understøtter en båndbredde på 250 MHz og hastigheder på op til 10Gbps op til 50 meter og omkring 2Gbps derover.</a:t>
            </a:r>
            <a:endParaRPr/>
          </a:p>
          <a:p>
            <a:pPr marL="0" lvl="0" indent="0" algn="l" rtl="0">
              <a:spcBef>
                <a:spcPts val="0"/>
              </a:spcBef>
              <a:spcAft>
                <a:spcPts val="0"/>
              </a:spcAft>
              <a:buNone/>
            </a:pPr>
            <a:endParaRPr/>
          </a:p>
        </p:txBody>
      </p:sp>
      <p:sp>
        <p:nvSpPr>
          <p:cNvPr id="216" name="Google Shape;216;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Cat 6a netværkskabel</a:t>
            </a:r>
            <a:endParaRPr/>
          </a:p>
          <a:p>
            <a:pPr marL="0" lvl="0" indent="0" algn="l" rtl="0">
              <a:spcBef>
                <a:spcPts val="0"/>
              </a:spcBef>
              <a:spcAft>
                <a:spcPts val="0"/>
              </a:spcAft>
              <a:buNone/>
            </a:pPr>
            <a:r>
              <a:rPr lang="da-DK"/>
              <a:t>Cat 6a er en videreudviklet udgave af Cat 6 kabel, som har dobbelt kapacitet i forhold til det almindelige Cat 6 kabel. En anden fordel er at man kan føre længere kabel, uden at slække på datahastigheden. Cat 6a har endnu tykkere plastikkappe end Cat 6 for at holde støj ude, så man skal være opmærksom på, at det kan være lidt mere besværligt at arbejde med. Internet kabel i kategori Cat6a understøtter en båndbredde på 500 MHz og hastigheder på 10Gbps. Cat 6a er derfor velegnet til lidt mere krævende installationer, der fx skal overføre 4K Ultra HD video eller spil der kræver stor båndbredde.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25" name="Google Shape;22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Når vi kommer op i dette kategori-niveau og højere kategorier skelner man ikke længere mellem om kablet er skærmet eller ikke skærmet. Det gør man ikke da kablerne er designet med så høje specifikationer, at de i princippet altid vil fungere som skærmede.</a:t>
            </a:r>
            <a:endParaRPr/>
          </a:p>
          <a:p>
            <a:pPr marL="0" lvl="0" indent="0" algn="l" rtl="0">
              <a:spcBef>
                <a:spcPts val="0"/>
              </a:spcBef>
              <a:spcAft>
                <a:spcPts val="0"/>
              </a:spcAft>
              <a:buNone/>
            </a:pPr>
            <a:endParaRPr/>
          </a:p>
          <a:p>
            <a:pPr marL="0" lvl="0" indent="0" algn="l" rtl="0">
              <a:spcBef>
                <a:spcPts val="0"/>
              </a:spcBef>
              <a:spcAft>
                <a:spcPts val="0"/>
              </a:spcAft>
              <a:buNone/>
            </a:pPr>
            <a:r>
              <a:rPr lang="da-DK"/>
              <a:t>Cat 7 netværkskabel</a:t>
            </a:r>
            <a:endParaRPr/>
          </a:p>
          <a:p>
            <a:pPr marL="0" lvl="0" indent="0" algn="l" rtl="0">
              <a:spcBef>
                <a:spcPts val="0"/>
              </a:spcBef>
              <a:spcAft>
                <a:spcPts val="0"/>
              </a:spcAft>
              <a:buNone/>
            </a:pPr>
            <a:r>
              <a:rPr lang="da-DK"/>
              <a:t>Med Cat 7 netværkskablerne kommer vi op i netværkskabler med meget stor båndbredde. Faktisk så høj, at der ikke er mange internetforbindelser, der overhovedet kan levere så store hastigheder. Derfor vil det i praksis ikke være relevant for den almindelige bruger. Internet kabel i kategori Cat 7 understøtter en båndbredde på 600 MHz og hastigheder på op til 10Gbps over 100 meter. Cat 7 er derfor velegnet til professionelle og meget krævende installationer, hvor der skal overføres store mængder data, som fx 4K Ultra HD video eller spil der kræver stor båndbredde. På kortere distancer kan du opnå hastigheder på 40Gbps ved 50m eller hele 100Gbps over 15m. Netværkskabel Cat 7 har så høje specifikationer, at det altid vil være skærmet.</a:t>
            </a:r>
            <a:endParaRPr/>
          </a:p>
          <a:p>
            <a:pPr marL="0" lvl="0" indent="0" algn="l" rtl="0">
              <a:spcBef>
                <a:spcPts val="0"/>
              </a:spcBef>
              <a:spcAft>
                <a:spcPts val="0"/>
              </a:spcAft>
              <a:buNone/>
            </a:pPr>
            <a:r>
              <a:rPr lang="da-DK"/>
              <a:t>Man kan i virkeligheden sige, at da Cat 7 blev designet til at kunne yde 10Gbps over 100 meter (når der står ”over 100 meter”, vil det sige at det kan klare hastigheden op til 100 meter), blev det i princippet overhalet indenom af Cat 6a kablerne, der opnåede samme hastigheder, perfekt til den almindelige bruger.</a:t>
            </a:r>
            <a:endParaRPr/>
          </a:p>
          <a:p>
            <a:pPr marL="0" lvl="0" indent="0" algn="l" rtl="0">
              <a:spcBef>
                <a:spcPts val="0"/>
              </a:spcBef>
              <a:spcAft>
                <a:spcPts val="0"/>
              </a:spcAft>
              <a:buNone/>
            </a:pPr>
            <a:endParaRPr/>
          </a:p>
        </p:txBody>
      </p:sp>
      <p:sp>
        <p:nvSpPr>
          <p:cNvPr id="234" name="Google Shape;23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Cat 7a netværkskabel</a:t>
            </a:r>
            <a:endParaRPr/>
          </a:p>
          <a:p>
            <a:pPr marL="0" lvl="0" indent="0" algn="l" rtl="0">
              <a:spcBef>
                <a:spcPts val="0"/>
              </a:spcBef>
              <a:spcAft>
                <a:spcPts val="0"/>
              </a:spcAft>
              <a:buNone/>
            </a:pPr>
            <a:r>
              <a:rPr lang="da-DK"/>
              <a:t>Cat 7a netværkskabel er meget kraftig skærmet med folie skærmet lederpar og flettet yderskæm. I modsætningen til Cat 7 kablet understøtter det op til 1000Mhz båndbredde som anvendes til højhastighedsnetværk samt 10Gbps.</a:t>
            </a:r>
            <a:endParaRPr/>
          </a:p>
          <a:p>
            <a:pPr marL="0" lvl="0" indent="0" algn="l" rtl="0">
              <a:spcBef>
                <a:spcPts val="0"/>
              </a:spcBef>
              <a:spcAft>
                <a:spcPts val="0"/>
              </a:spcAft>
              <a:buNone/>
            </a:pPr>
            <a:endParaRPr/>
          </a:p>
        </p:txBody>
      </p:sp>
      <p:sp>
        <p:nvSpPr>
          <p:cNvPr id="244" name="Google Shape;24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Cat 8 netværkskabel</a:t>
            </a:r>
            <a:endParaRPr/>
          </a:p>
          <a:p>
            <a:pPr marL="0" lvl="0" indent="0" algn="l" rtl="0">
              <a:spcBef>
                <a:spcPts val="0"/>
              </a:spcBef>
              <a:spcAft>
                <a:spcPts val="0"/>
              </a:spcAft>
              <a:buNone/>
            </a:pPr>
            <a:r>
              <a:rPr lang="da-DK"/>
              <a:t>Cat 8 netværkskabler er nyeste skud på stammen af netværks kategorier, og det er udelukkende designet til netværks- og data-centre og professionelle installationer, hvor der er korte afstande fra server til switch. Kablet er endnu ikke særlig udbredt og er derfor stadig meget dyrt. Internet kabel Cat 8 understøtter en båndbredde på 2000MHz og hastigheder på op til 40Gbps over 100 meter. Cat 8 kabel har så høje specifikationer, at det i praksis altid er skærmet. Der findes også Cat 8.1 kabler, der er designet til 25 / 40GBASE-T applikationer med et transmissionsområde på op til 30 meter og transmissionsydelse på op til 2 GHz (fire gange båndbredden på Cat 6a). </a:t>
            </a:r>
            <a:endParaRPr/>
          </a:p>
          <a:p>
            <a:pPr marL="0" lvl="0" indent="0" algn="l" rtl="0">
              <a:spcBef>
                <a:spcPts val="0"/>
              </a:spcBef>
              <a:spcAft>
                <a:spcPts val="0"/>
              </a:spcAft>
              <a:buNone/>
            </a:pPr>
            <a:endParaRPr/>
          </a:p>
        </p:txBody>
      </p:sp>
      <p:sp>
        <p:nvSpPr>
          <p:cNvPr id="253" name="Google Shape;253;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Uanset om du leder efter et kabel til at komme på internettet med, eller om du vil lave et netværk, skal du have gode kabler. Man kan spørge sig selv, hvad meningen er med højhastighedsinternet eller fiberbånd, hvis kablerne ikke kan trække det. </a:t>
            </a:r>
            <a:endParaRPr/>
          </a:p>
          <a:p>
            <a:pPr marL="0" lvl="0" indent="0" algn="l" rtl="0">
              <a:spcBef>
                <a:spcPts val="0"/>
              </a:spcBef>
              <a:spcAft>
                <a:spcPts val="0"/>
              </a:spcAft>
              <a:buNone/>
            </a:pPr>
            <a:r>
              <a:rPr lang="da-DK"/>
              <a:t>Det kan heller ikke betale sig at bruge en masse tid og energi på at etablere et netværk, hvis forbindelsen er ringe. Især ikke hvis du risikerer at miste de data, som deles mellem de forskellige enheder på netværket.</a:t>
            </a:r>
            <a:endParaRPr/>
          </a:p>
          <a:p>
            <a:pPr marL="0" lvl="0" indent="0" algn="l" rtl="0">
              <a:spcBef>
                <a:spcPts val="0"/>
              </a:spcBef>
              <a:spcAft>
                <a:spcPts val="0"/>
              </a:spcAft>
              <a:buNone/>
            </a:pPr>
            <a:r>
              <a:rPr lang="da-DK"/>
              <a:t>Vær sikker på at hastigheder på enheder (switche, router osv.) ledninger og stik, arbejder med samme hastigheder, ellers vil der opstå flaskehalse. Nye netværkskabel kategorier/typer er bagud kompatibel med ældre standarder. Det vil f.eks. sige, at et Cat 8 netværkskabel også kan køre med samme båndbredde og hastighed som f.eks. et Cat 5e netværkskabel. Derimod kan et Cat 5e netværkskabel ikke køre med en højere båndbredde eller hastighed, end hvad kategorien tilbyder.</a:t>
            </a:r>
            <a:endParaRPr/>
          </a:p>
          <a:p>
            <a:pPr marL="0" lvl="0" indent="0" algn="l" rtl="0">
              <a:spcBef>
                <a:spcPts val="0"/>
              </a:spcBef>
              <a:spcAft>
                <a:spcPts val="0"/>
              </a:spcAft>
              <a:buNone/>
            </a:pPr>
            <a:r>
              <a:rPr lang="da-DK"/>
              <a:t>Der findes mange ord og termer for netværkskabler, og navne som Ethernet kabel, Lan Kabel, drops, patch kabel  og Internet kabel er alle brugt hyppigt når man omtaler netværkskabler. Det er dog vigtigt at understrege, at alle disse navne omtaler den samme type kabel, som oftest kaldes for netværkskabel.</a:t>
            </a:r>
            <a:endParaRPr/>
          </a:p>
          <a:p>
            <a:pPr marL="0" lvl="0" indent="0" algn="l" rtl="0">
              <a:spcBef>
                <a:spcPts val="0"/>
              </a:spcBef>
              <a:spcAft>
                <a:spcPts val="0"/>
              </a:spcAft>
              <a:buNone/>
            </a:pPr>
            <a:endParaRPr/>
          </a:p>
        </p:txBody>
      </p:sp>
      <p:sp>
        <p:nvSpPr>
          <p:cNvPr id="274" name="Google Shape;274;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Ved parallelføring af stærkstrømskabler (forsyningskabler) og kommunikationskabler (PDS-kabel) skal man overholde kravene i EN 50174-2/A1:2011. Respektafstanden er idag afhængig af kabeltypen, type af føringsveje og antal strømkredse der ligger parallelt. </a:t>
            </a:r>
            <a:endParaRPr/>
          </a:p>
          <a:p>
            <a:pPr marL="0" lvl="0" indent="0" algn="l" rtl="0">
              <a:spcBef>
                <a:spcPts val="0"/>
              </a:spcBef>
              <a:spcAft>
                <a:spcPts val="0"/>
              </a:spcAft>
              <a:buNone/>
            </a:pPr>
            <a:r>
              <a:rPr lang="da-DK"/>
              <a:t>Nedenfor er vist et skema med respektafstande udarbejdet udfra denne standard. Forudsætningen for brug af tabellen er, at hver installationstype har sin egen føringsvej.</a:t>
            </a:r>
            <a:endParaRPr/>
          </a:p>
          <a:p>
            <a:pPr marL="0" lvl="0" indent="0" algn="l" rtl="0">
              <a:spcBef>
                <a:spcPts val="0"/>
              </a:spcBef>
              <a:spcAft>
                <a:spcPts val="0"/>
              </a:spcAft>
              <a:buNone/>
            </a:pPr>
            <a:r>
              <a:rPr lang="da-DK"/>
              <a:t>Undtagelse</a:t>
            </a:r>
            <a:endParaRPr/>
          </a:p>
          <a:p>
            <a:pPr marL="0" lvl="0" indent="0" algn="l" rtl="0">
              <a:spcBef>
                <a:spcPts val="0"/>
              </a:spcBef>
              <a:spcAft>
                <a:spcPts val="0"/>
              </a:spcAft>
              <a:buNone/>
            </a:pPr>
            <a:r>
              <a:rPr lang="da-DK"/>
              <a:t>Der er ingen krav til respektafstand, hvis nedenstående betingelser er opfyldt og der ikke er særlige støjkilder i nærheden (bortset fra krav i henhold til nationale eller lokale bestemmelser f.eks. SB).</a:t>
            </a:r>
            <a:endParaRPr/>
          </a:p>
          <a:p>
            <a:pPr marL="0" lvl="0" indent="0" algn="l" rtl="0">
              <a:spcBef>
                <a:spcPts val="0"/>
              </a:spcBef>
              <a:spcAft>
                <a:spcPts val="0"/>
              </a:spcAft>
              <a:buNone/>
            </a:pPr>
            <a:r>
              <a:rPr lang="da-DK"/>
              <a:t>Strømkredse: </a:t>
            </a:r>
            <a:endParaRPr/>
          </a:p>
          <a:p>
            <a:pPr marL="0" lvl="0" indent="0" algn="l" rtl="0">
              <a:spcBef>
                <a:spcPts val="0"/>
              </a:spcBef>
              <a:spcAft>
                <a:spcPts val="0"/>
              </a:spcAft>
              <a:buNone/>
            </a:pPr>
            <a:r>
              <a:rPr lang="da-DK"/>
              <a:t>1)	Kun én fasede kredsløb (230V).</a:t>
            </a:r>
            <a:endParaRPr/>
          </a:p>
          <a:p>
            <a:pPr marL="0" lvl="0" indent="0" algn="l" rtl="0">
              <a:spcBef>
                <a:spcPts val="0"/>
              </a:spcBef>
              <a:spcAft>
                <a:spcPts val="0"/>
              </a:spcAft>
              <a:buNone/>
            </a:pPr>
            <a:endParaRPr/>
          </a:p>
        </p:txBody>
      </p:sp>
      <p:sp>
        <p:nvSpPr>
          <p:cNvPr id="339" name="Google Shape;339;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Minimum respektafstanden kan reduceres, hvis der anvendes passende føringsveje eller leverandøren giver garanti. </a:t>
            </a:r>
            <a:endParaRPr/>
          </a:p>
          <a:p>
            <a:pPr marL="0" lvl="0" indent="0" algn="l" rtl="0">
              <a:spcBef>
                <a:spcPts val="0"/>
              </a:spcBef>
              <a:spcAft>
                <a:spcPts val="0"/>
              </a:spcAft>
              <a:buNone/>
            </a:pPr>
            <a:r>
              <a:rPr lang="da-DK"/>
              <a:t>b Hvis der ikke forefindes garanti fra leverandør, skal der foretages analyse af mulige forstyrrelser f.eks. frekvensområde, harmoniske frekvenser, transcienter, peaks osv.</a:t>
            </a:r>
            <a:endParaRPr/>
          </a:p>
          <a:p>
            <a:pPr marL="0" lvl="0" indent="0" algn="l" rtl="0">
              <a:spcBef>
                <a:spcPts val="0"/>
              </a:spcBef>
              <a:spcAft>
                <a:spcPts val="0"/>
              </a:spcAft>
              <a:buNone/>
            </a:pPr>
            <a:endParaRPr/>
          </a:p>
        </p:txBody>
      </p:sp>
      <p:sp>
        <p:nvSpPr>
          <p:cNvPr id="347" name="Google Shape;347;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I oversigten nedenfor vises eksempeler på , hvordan kablerne skal oplægges i føringsveje i henhold </a:t>
            </a:r>
            <a:endParaRPr/>
          </a:p>
          <a:p>
            <a:pPr marL="0" lvl="0" indent="0" algn="l" rtl="0">
              <a:spcBef>
                <a:spcPts val="0"/>
              </a:spcBef>
              <a:spcAft>
                <a:spcPts val="0"/>
              </a:spcAft>
              <a:buNone/>
            </a:pPr>
            <a:r>
              <a:rPr lang="da-DK"/>
              <a:t>til gældende standarder.</a:t>
            </a:r>
            <a:endParaRPr/>
          </a:p>
          <a:p>
            <a:pPr marL="0" lvl="0" indent="0" algn="l" rtl="0">
              <a:spcBef>
                <a:spcPts val="0"/>
              </a:spcBef>
              <a:spcAft>
                <a:spcPts val="0"/>
              </a:spcAft>
              <a:buNone/>
            </a:pPr>
            <a:r>
              <a:rPr lang="da-DK"/>
              <a:t>Anbefalet oplægning</a:t>
            </a:r>
            <a:endParaRPr/>
          </a:p>
          <a:p>
            <a:pPr marL="0" lvl="0" indent="0" algn="l" rtl="0">
              <a:spcBef>
                <a:spcPts val="0"/>
              </a:spcBef>
              <a:spcAft>
                <a:spcPts val="0"/>
              </a:spcAft>
              <a:buNone/>
            </a:pPr>
            <a:endParaRPr/>
          </a:p>
        </p:txBody>
      </p:sp>
      <p:sp>
        <p:nvSpPr>
          <p:cNvPr id="354" name="Google Shape;354;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Ændrer man afstanden imellem lederne i et par, hvilket man gør ved klemmeskader, forandrer man også impedansen. Impedansfejl forårsager forstyrrende reflekser og øget dæmpning af datasignalerne. Selv en så lille påvirkning som en uforsigtig behandling af kablet har afgørende betydning.</a:t>
            </a:r>
            <a:endParaRPr/>
          </a:p>
          <a:p>
            <a:pPr marL="0" lvl="0" indent="0" algn="l" rtl="0">
              <a:spcBef>
                <a:spcPts val="0"/>
              </a:spcBef>
              <a:spcAft>
                <a:spcPts val="0"/>
              </a:spcAft>
              <a:buNone/>
            </a:pPr>
            <a:r>
              <a:rPr lang="da-DK"/>
              <a:t>Den største risiko for klemmeskader er, når man fastgør kablet. Den eneste løsning er at være forsigtig med kabelbinderen og at lægge flere kabler i et bundt samt generelt altid tænke på, hvad man gør. Brug af Velcro strips anbefales.</a:t>
            </a:r>
            <a:endParaRPr/>
          </a:p>
          <a:p>
            <a:pPr marL="0" lvl="0" indent="0" algn="l" rtl="0">
              <a:spcBef>
                <a:spcPts val="0"/>
              </a:spcBef>
              <a:spcAft>
                <a:spcPts val="0"/>
              </a:spcAft>
              <a:buNone/>
            </a:pPr>
            <a:r>
              <a:rPr lang="da-DK"/>
              <a:t>Husk - en klemmeskade kan ikke repareres!</a:t>
            </a:r>
            <a:endParaRPr/>
          </a:p>
          <a:p>
            <a:pPr marL="0" lvl="0" indent="0" algn="l" rtl="0">
              <a:spcBef>
                <a:spcPts val="0"/>
              </a:spcBef>
              <a:spcAft>
                <a:spcPts val="0"/>
              </a:spcAft>
              <a:buNone/>
            </a:pPr>
            <a:endParaRPr/>
          </a:p>
        </p:txBody>
      </p:sp>
      <p:sp>
        <p:nvSpPr>
          <p:cNvPr id="370" name="Google Shape;370;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6" name="Google Shape;376;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Bøjningsskader er også klemmeskader, som opstår, for eksempel når man lægger kablet over en kabelstige eller kabelbakke. Eller når man tilfældigt hænger kabelrullen på en krog, mens man venter på at kunne fortsætte installationen. Midlet mod dette er aldrig at hænge kablet over skarpe vinkler, at lægge bløde bukninger rundt om hjørner, ikke at trække hårdt i kablerne og altid tænke på, hvad man gør. </a:t>
            </a:r>
            <a:endParaRPr/>
          </a:p>
        </p:txBody>
      </p:sp>
      <p:sp>
        <p:nvSpPr>
          <p:cNvPr id="377" name="Google Shape;377;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Ved at følge nedennævnte retningslinjer mindskes risikoen for skader.</a:t>
            </a:r>
            <a:endParaRPr/>
          </a:p>
        </p:txBody>
      </p:sp>
      <p:sp>
        <p:nvSpPr>
          <p:cNvPr id="384" name="Google Shape;384;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Der findes generelt tre typer kabelbakker:</a:t>
            </a:r>
            <a:endParaRPr/>
          </a:p>
          <a:p>
            <a:pPr marL="0" lvl="0" indent="0" algn="l" rtl="0">
              <a:spcBef>
                <a:spcPts val="0"/>
              </a:spcBef>
              <a:spcAft>
                <a:spcPts val="0"/>
              </a:spcAft>
              <a:buNone/>
            </a:pPr>
            <a:r>
              <a:rPr lang="da-DK"/>
              <a:t>o	Kabelstiger: Ingen tilstrækkelig EMC virkning</a:t>
            </a:r>
            <a:endParaRPr/>
          </a:p>
          <a:p>
            <a:pPr marL="0" lvl="0" indent="0" algn="l" rtl="0">
              <a:spcBef>
                <a:spcPts val="0"/>
              </a:spcBef>
              <a:spcAft>
                <a:spcPts val="0"/>
              </a:spcAft>
              <a:buNone/>
            </a:pPr>
            <a:r>
              <a:rPr lang="da-DK"/>
              <a:t>o	Perforerede kabelbakker: Tilstrækkelig EMC virkning</a:t>
            </a:r>
            <a:endParaRPr/>
          </a:p>
          <a:p>
            <a:pPr marL="0" lvl="0" indent="0" algn="l" rtl="0">
              <a:spcBef>
                <a:spcPts val="0"/>
              </a:spcBef>
              <a:spcAft>
                <a:spcPts val="0"/>
              </a:spcAft>
              <a:buNone/>
            </a:pPr>
            <a:r>
              <a:rPr lang="da-DK"/>
              <a:t>o	Uperforerede kabelbakker: Stor EMC virkning</a:t>
            </a:r>
            <a:endParaRPr/>
          </a:p>
          <a:p>
            <a:pPr marL="0" lvl="0" indent="0" algn="l" rtl="0">
              <a:spcBef>
                <a:spcPts val="0"/>
              </a:spcBef>
              <a:spcAft>
                <a:spcPts val="0"/>
              </a:spcAft>
              <a:buNone/>
            </a:pPr>
            <a:endParaRPr/>
          </a:p>
        </p:txBody>
      </p:sp>
      <p:sp>
        <p:nvSpPr>
          <p:cNvPr id="392" name="Google Shape;392;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Ved oplægning af kabler i kabelbakker bør der tages hensyn til følgende:</a:t>
            </a:r>
            <a:endParaRPr/>
          </a:p>
          <a:p>
            <a:pPr marL="0" lvl="0" indent="0" algn="l" rtl="0">
              <a:spcBef>
                <a:spcPts val="0"/>
              </a:spcBef>
              <a:spcAft>
                <a:spcPts val="0"/>
              </a:spcAft>
              <a:buNone/>
            </a:pPr>
            <a:r>
              <a:rPr lang="da-DK"/>
              <a:t>o	Kabelbundtets højde skal være lavere end højden på kabelbakken</a:t>
            </a:r>
            <a:endParaRPr/>
          </a:p>
          <a:p>
            <a:pPr marL="0" lvl="0" indent="0" algn="l" rtl="0">
              <a:spcBef>
                <a:spcPts val="0"/>
              </a:spcBef>
              <a:spcAft>
                <a:spcPts val="0"/>
              </a:spcAft>
              <a:buNone/>
            </a:pPr>
            <a:r>
              <a:rPr lang="da-DK"/>
              <a:t>o	Der er bedre EMC-virkning i siderne/hjørnerne af kabelbakkerne end i midten</a:t>
            </a:r>
            <a:endParaRPr/>
          </a:p>
          <a:p>
            <a:pPr marL="0" lvl="0" indent="0" algn="l" rtl="0">
              <a:spcBef>
                <a:spcPts val="0"/>
              </a:spcBef>
              <a:spcAft>
                <a:spcPts val="0"/>
              </a:spcAft>
              <a:buNone/>
            </a:pPr>
            <a:endParaRPr/>
          </a:p>
        </p:txBody>
      </p:sp>
      <p:sp>
        <p:nvSpPr>
          <p:cNvPr id="406" name="Google Shape;406;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EMC påvirkningen er afhængig af placeringen af kabler. Kabler skal min. være 10 mm under overkant af føringsvejen.</a:t>
            </a:r>
            <a:endParaRPr/>
          </a:p>
        </p:txBody>
      </p:sp>
      <p:sp>
        <p:nvSpPr>
          <p:cNvPr id="414" name="Google Shape;414;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En fejlmelding, der lyder at 100 Mbit/s udstyr virker, mens 1 Gbit/s ikke gør, bør altid udløse en mistanke om en fejl på kablet eller stikket - 100 Mbit/s udnytter nemlig kun 4 ud af de 8 ledere og har derfor en større chance for at overleve en defekt samling.</a:t>
            </a:r>
            <a:endParaRPr/>
          </a:p>
          <a:p>
            <a:pPr marL="0" lvl="0" indent="0" algn="l" rtl="0">
              <a:spcBef>
                <a:spcPts val="0"/>
              </a:spcBef>
              <a:spcAft>
                <a:spcPts val="0"/>
              </a:spcAft>
              <a:buNone/>
            </a:pPr>
            <a:r>
              <a:rPr lang="da-DK"/>
              <a:t>I sidste ende er man dog nødt til at anvende en kabeltester, hvis man skal afgøre, om en samling er udført korrekt. Netværksudstyr har nemlig en tendens til at være fejltolerant, og hvis der er hul igennem på alle 8 ledere, men nogle af dem er byttet rundt, vil visse typer udstyr kunne kompensere for ombytningen i den ene ende, så det hele virker, mens andet udstyr ikke kan og derfor vil fejle.</a:t>
            </a:r>
            <a:endParaRPr/>
          </a:p>
          <a:p>
            <a:pPr marL="0" lvl="0" indent="0" algn="l" rtl="0">
              <a:spcBef>
                <a:spcPts val="0"/>
              </a:spcBef>
              <a:spcAft>
                <a:spcPts val="0"/>
              </a:spcAft>
              <a:buNone/>
            </a:pPr>
            <a:r>
              <a:rPr lang="da-DK"/>
              <a:t>En kabeltester til PDS-kabel findes i mange varianter - lige fra den helt billige model til under 100 kr, og op til den helt dyre model fra Fluke Networks, der typisk koster langt over 10.000 kr. og testeren kan måle stort set alt.</a:t>
            </a:r>
            <a:endParaRPr/>
          </a:p>
          <a:p>
            <a:pPr marL="0" lvl="0" indent="0" algn="l" rtl="0">
              <a:spcBef>
                <a:spcPts val="0"/>
              </a:spcBef>
              <a:spcAft>
                <a:spcPts val="0"/>
              </a:spcAft>
              <a:buNone/>
            </a:pPr>
            <a:r>
              <a:rPr lang="da-DK"/>
              <a:t>Det er især en fordel, hvis der er tale om komplekse fejl pga. støj - med en dyr tester kan man måle Far End Crosstalk (FEXT) og Near End Crosstalk (NEXT), hvor støj fra andre kabler trænger ind i kablet, man måler på, og hvis der er en skade på kablet, kan testeren også fortælle præcis hvor på kablet, skaden befinder sig.</a:t>
            </a:r>
            <a:endParaRPr/>
          </a:p>
          <a:p>
            <a:pPr marL="0" lvl="0" indent="0" algn="l" rtl="0">
              <a:spcBef>
                <a:spcPts val="0"/>
              </a:spcBef>
              <a:spcAft>
                <a:spcPts val="0"/>
              </a:spcAft>
              <a:buNone/>
            </a:pPr>
            <a:r>
              <a:rPr lang="da-DK"/>
              <a:t>Den helt billige form for tester er et primitivt stykke udstyr, der sender strøm igennem hver leder på skift. I den ene ende af kablet tilsluttes testeren, og i den anden ende af kablet tilsluttes en dongle med 8 lysdioder, som lyser op på skift og i den rigtige rækkefølge.</a:t>
            </a:r>
            <a:endParaRPr/>
          </a:p>
          <a:p>
            <a:pPr marL="0" lvl="0" indent="0" algn="l" rtl="0">
              <a:spcBef>
                <a:spcPts val="0"/>
              </a:spcBef>
              <a:spcAft>
                <a:spcPts val="0"/>
              </a:spcAft>
              <a:buNone/>
            </a:pPr>
            <a:r>
              <a:rPr lang="da-DK"/>
              <a:t>Gør de ikke det, har man en ide om, hvilken leder, der er brudt, men man ved ikke hvor, og det kan tage lang tid at finde fejlen, især hvis der er en skade på kablet.</a:t>
            </a:r>
            <a:endParaRPr/>
          </a:p>
          <a:p>
            <a:pPr marL="0" lvl="0" indent="0" algn="l" rtl="0">
              <a:spcBef>
                <a:spcPts val="0"/>
              </a:spcBef>
              <a:spcAft>
                <a:spcPts val="0"/>
              </a:spcAft>
              <a:buNone/>
            </a:pPr>
            <a:endParaRPr/>
          </a:p>
        </p:txBody>
      </p:sp>
      <p:sp>
        <p:nvSpPr>
          <p:cNvPr id="421" name="Google Shape;421;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I de fleste tilfælde kan man ikke se om et kabel er beskadiget, eller se om en tilslutning er dårligt udført. Derfor har man udviklet metoder til at måle, dokumentere og certificere kablernes og konnektorernes præstationer. En testrapport er også nødvendig for, at få installationen godkendt i henhold til eksempelvis Cat.5e, Cat.6 eller Cat.6A. </a:t>
            </a:r>
            <a:endParaRPr/>
          </a:p>
          <a:p>
            <a:pPr marL="0" lvl="0" indent="0" algn="l" rtl="0">
              <a:spcBef>
                <a:spcPts val="0"/>
              </a:spcBef>
              <a:spcAft>
                <a:spcPts val="0"/>
              </a:spcAft>
              <a:buNone/>
            </a:pPr>
            <a:endParaRPr/>
          </a:p>
          <a:p>
            <a:pPr marL="0" lvl="0" indent="0" algn="l" rtl="0">
              <a:spcBef>
                <a:spcPts val="0"/>
              </a:spcBef>
              <a:spcAft>
                <a:spcPts val="0"/>
              </a:spcAft>
              <a:buNone/>
            </a:pPr>
            <a:r>
              <a:rPr lang="da-DK"/>
              <a:t>ISO, EN og TIA beskriver kravene til hvordan kabelsystemet skal testes. De forskellige standard organisationers krav har samme formål, nemlig at sikre at de datasignaler som skal løbe i systemet kan transmitteres problemfrit. Men af forskellige årsager er der enkelte forskelle på hvordan testen udføres alt efter hvilken standard der vælges.</a:t>
            </a:r>
            <a:endParaRPr/>
          </a:p>
          <a:p>
            <a:pPr marL="0" lvl="0" indent="0" algn="l" rtl="0">
              <a:spcBef>
                <a:spcPts val="0"/>
              </a:spcBef>
              <a:spcAft>
                <a:spcPts val="0"/>
              </a:spcAft>
              <a:buNone/>
            </a:pPr>
            <a:r>
              <a:rPr lang="da-DK"/>
              <a:t>Bygherrer, rådgivende ingeniører eller andre kan have en holdning til hvilken teststandard der skal anvendes, hvorfor det er vigtigt at få dette afstemt inden kabelsystemet testes.</a:t>
            </a:r>
            <a:endParaRPr/>
          </a:p>
          <a:p>
            <a:pPr marL="0" lvl="0" indent="0" algn="l" rtl="0">
              <a:spcBef>
                <a:spcPts val="0"/>
              </a:spcBef>
              <a:spcAft>
                <a:spcPts val="0"/>
              </a:spcAft>
              <a:buNone/>
            </a:pPr>
            <a:r>
              <a:rPr lang="da-DK"/>
              <a:t>Den enkelte teststandard indeholder oplysninger om, hvilke målinger der skal udføres, hvilke grænseværdier der er gældende for hver enkelt måling og hvilket frekvensområde der skal måles i.</a:t>
            </a:r>
            <a:endParaRPr/>
          </a:p>
        </p:txBody>
      </p:sp>
      <p:sp>
        <p:nvSpPr>
          <p:cNvPr id="429" name="Google Shape;429;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Et link er sammensat af de komponenter, som tilsammen danner en signalvej i netværket. ISO11801 og EN50173 skelner imellem to hovedtyper. </a:t>
            </a:r>
            <a:endParaRPr/>
          </a:p>
          <a:p>
            <a:pPr marL="0" lvl="0" indent="0" algn="l" rtl="0">
              <a:spcBef>
                <a:spcPts val="0"/>
              </a:spcBef>
              <a:spcAft>
                <a:spcPts val="0"/>
              </a:spcAft>
              <a:buNone/>
            </a:pPr>
            <a:r>
              <a:rPr lang="da-DK"/>
              <a:t>Permanent Link omfatter den faste installation fra konnektor i patchpanel til konnektor i vægudtag, samt selve konnekteringen hertil = fire konnektorer (to konnektorsamlinger, stik + konnektor) + maks. 90 meter kommunikationskabel (”horisontalkabel”).Desuden kan linket indeholde et såkaldt konsolideringspunkt.</a:t>
            </a:r>
            <a:endParaRPr/>
          </a:p>
        </p:txBody>
      </p:sp>
      <p:sp>
        <p:nvSpPr>
          <p:cNvPr id="437" name="Google Shape;437;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Channel Link, som beskriver forbindelsen mellem de aktive komponenter og således også omfatter patchkablerne mellem patchpanel og hub/switch, samt patchkablet imellem vægudtag og pc = maks. fire konnektorer + maks. 90 meter kommunikationskabel + to stk. patchkabler (maks. 10 meter i alt).</a:t>
            </a:r>
            <a:endParaRPr/>
          </a:p>
        </p:txBody>
      </p:sp>
      <p:sp>
        <p:nvSpPr>
          <p:cNvPr id="444" name="Google Shape;444;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Der findes en del forskellige fabrikanter af testinstrumenter til måling på strukturerede kabelsystemer på markedet. I Danmark kommer de mest solgte, og samtidig dem vi anbefaler, fra Fluke JDSU og Ideal. De seneste modeller er DSX-serien fra Fluke og LanTEK II serien fra Ideal. Der er tale om instrumenter som er lette at anvende, og som desuden giver dig gode råd ved fejlsøgning.</a:t>
            </a:r>
            <a:endParaRPr/>
          </a:p>
          <a:p>
            <a:pPr marL="0" lvl="0" indent="0" algn="l" rtl="0">
              <a:spcBef>
                <a:spcPts val="0"/>
              </a:spcBef>
              <a:spcAft>
                <a:spcPts val="0"/>
              </a:spcAft>
              <a:buNone/>
            </a:pPr>
            <a:r>
              <a:rPr lang="da-DK"/>
              <a:t>En anden fordel er, at man med udvidelsesmoduler også kan anvende instrumenterne til måling af fiberkabling.</a:t>
            </a:r>
            <a:endParaRPr/>
          </a:p>
          <a:p>
            <a:pPr marL="0" lvl="0" indent="0" algn="l" rtl="0">
              <a:spcBef>
                <a:spcPts val="0"/>
              </a:spcBef>
              <a:spcAft>
                <a:spcPts val="0"/>
              </a:spcAft>
              <a:buNone/>
            </a:pPr>
            <a:r>
              <a:rPr lang="da-DK"/>
              <a:t>Testinstrumenterne er inddelt i niveauer efter deres præcision og målenøjagtigheder (defineret i IEC 61935). Eksempelvis kræves der minimum Level IIIe for at kunne teste Cat.6A.</a:t>
            </a:r>
            <a:endParaRPr/>
          </a:p>
          <a:p>
            <a:pPr marL="0" lvl="0" indent="0" algn="l" rtl="0">
              <a:spcBef>
                <a:spcPts val="0"/>
              </a:spcBef>
              <a:spcAft>
                <a:spcPts val="0"/>
              </a:spcAft>
              <a:buNone/>
            </a:pPr>
            <a:endParaRPr/>
          </a:p>
        </p:txBody>
      </p:sp>
      <p:sp>
        <p:nvSpPr>
          <p:cNvPr id="451" name="Google Shape;451;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Instrumentets grundindstilling er ikke altid gældende for det netværk, som skal måles på. Udover at man bør sætte sig ind i betjeningen af instrumentet (kalibrering mm.) anbefaler vi derfor som minimum at indstille følgende parametre:</a:t>
            </a:r>
            <a:endParaRPr/>
          </a:p>
        </p:txBody>
      </p:sp>
      <p:sp>
        <p:nvSpPr>
          <p:cNvPr id="458" name="Google Shape;458;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48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Instrumentets grundindstilling er ikke altid gældende for det netværk, som skal måles på. Udover at man bør sætte sig ind i betjeningen af instrumentet (kalibrering mm.) anbefaler vi derfor som minimum at indstille følgende parametre:</a:t>
            </a:r>
            <a:endParaRPr/>
          </a:p>
        </p:txBody>
      </p:sp>
      <p:sp>
        <p:nvSpPr>
          <p:cNvPr id="465" name="Google Shape;465;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478" name="Google Shape;478;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51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486" name="Google Shape;486;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52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494" name="Google Shape;494;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53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502" name="Google Shape;502;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54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 name="Google Shape;509;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510" name="Google Shape;510;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518" name="Google Shape;518;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56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5" name="Google Shape;52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526" name="Google Shape;526;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57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534" name="Google Shape;534;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58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1" name="Google Shape;541;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542" name="Google Shape;542;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59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550" name="Google Shape;550;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60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7" name="Google Shape;557;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Hver enkelt test består af mange forskellige målinger. Der er lidt forskel på hvilke målinger som indgår i de forskellige teststandarder og performanceklasser. Herunder findes en beskrivelse af de mest anvendte målinger:</a:t>
            </a:r>
            <a:endParaRPr/>
          </a:p>
        </p:txBody>
      </p:sp>
      <p:sp>
        <p:nvSpPr>
          <p:cNvPr id="558" name="Google Shape;558;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61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5" name="Google Shape;565;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PoE (Power over Ethernet) er en netværksfunktion, der er defineret af standarderne IEEE 802.3af og 802.3at. PoE gør det muligt for Ethernet-kabler at forsyne netværks enheder med strøm via den eksisterende dataforbindelse.</a:t>
            </a:r>
            <a:endParaRPr/>
          </a:p>
          <a:p>
            <a:pPr marL="0" lvl="0" indent="0" algn="l" rtl="0">
              <a:spcBef>
                <a:spcPts val="0"/>
              </a:spcBef>
              <a:spcAft>
                <a:spcPts val="0"/>
              </a:spcAft>
              <a:buNone/>
            </a:pPr>
            <a:r>
              <a:rPr lang="da-DK"/>
              <a:t>PoE-kompatible enheder kan være PSE-enheder (Power Sourcing Equipment), PD-enheder (Powered Devices) eller nogle gange begge dele. Den enhed, der sender strøm, er en PSE-enhed, mens den enhed, der modtager strøm, er en PD-enhed. De fleste PSE-enheder er enten netværks-switche eller PoE-injektorer, der er beregnet til brug sammen med ikke-PoE-switche. Helt almindelige eksempler på PD-enheder omfatter VoIP-telefoner, trådløse access points, og IP-kameraer.</a:t>
            </a:r>
            <a:endParaRPr/>
          </a:p>
        </p:txBody>
      </p:sp>
      <p:sp>
        <p:nvSpPr>
          <p:cNvPr id="566" name="Google Shape;566;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a-DK" sz="1200" b="0" i="0" u="none" strike="noStrike" cap="none">
                <a:solidFill>
                  <a:srgbClr val="000000"/>
                </a:solidFill>
                <a:latin typeface="Calibri"/>
                <a:ea typeface="Calibri"/>
                <a:cs typeface="Calibri"/>
                <a:sym typeface="Calibri"/>
              </a:rPr>
              <a:t>62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2" name="Google Shape;572;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PoE giver dig mulighed for at bruge ét kabel til både strøm og dataoverførsel, så du kan spare penge, fordi du ikke behøver at anskaffe og trække kabler til netværksudstyr og VoIP-telefoner.</a:t>
            </a:r>
            <a:endParaRPr/>
          </a:p>
          <a:p>
            <a:pPr marL="0" lvl="0" indent="0" algn="l" rtl="0">
              <a:spcBef>
                <a:spcPts val="0"/>
              </a:spcBef>
              <a:spcAft>
                <a:spcPts val="0"/>
              </a:spcAft>
              <a:buNone/>
            </a:pPr>
            <a:r>
              <a:rPr lang="da-DK"/>
              <a:t>PoE gør installation eller udvidelse af et netværk meget enklere og billigere i bygninger, hvor det er for dyrt eller besværligt at installere nye elledninger.</a:t>
            </a:r>
            <a:endParaRPr/>
          </a:p>
          <a:p>
            <a:pPr marL="0" lvl="0" indent="0" algn="l" rtl="0">
              <a:spcBef>
                <a:spcPts val="0"/>
              </a:spcBef>
              <a:spcAft>
                <a:spcPts val="0"/>
              </a:spcAft>
              <a:buNone/>
            </a:pPr>
            <a:r>
              <a:rPr lang="da-DK"/>
              <a:t>PoE gør det muligt at montere udstyr på steder, hvor det ville være upraktisk at installere strøm, f.eks. på sænkede lofter.</a:t>
            </a:r>
            <a:endParaRPr/>
          </a:p>
          <a:p>
            <a:pPr marL="0" lvl="0" indent="0" algn="l" rtl="0">
              <a:spcBef>
                <a:spcPts val="0"/>
              </a:spcBef>
              <a:spcAft>
                <a:spcPts val="0"/>
              </a:spcAft>
              <a:buNone/>
            </a:pPr>
            <a:r>
              <a:rPr lang="da-DK"/>
              <a:t>Med PoE kan du reducere antallet af kabler og stikkontakter i et overfyldt udstyrsrum eller kabelskab.</a:t>
            </a:r>
            <a:endParaRPr/>
          </a:p>
          <a:p>
            <a:pPr marL="0" lvl="0" indent="0" algn="l" rtl="0">
              <a:spcBef>
                <a:spcPts val="0"/>
              </a:spcBef>
              <a:spcAft>
                <a:spcPts val="0"/>
              </a:spcAft>
              <a:buNone/>
            </a:pPr>
            <a:endParaRPr/>
          </a:p>
        </p:txBody>
      </p:sp>
      <p:sp>
        <p:nvSpPr>
          <p:cNvPr id="573" name="Google Shape;573;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Den seneste opdatering af PoE er standarden IEEE 802.3af, der kaldes PoE+. Den største forskel mellem 802.3af (PoE) og 802.3at (PoE+) er, at PoE+-PSE-enheder kan levere næsten dobbelt så meget strøm gennem et enkelt Ethernet-kabel.</a:t>
            </a:r>
            <a:endParaRPr/>
          </a:p>
          <a:p>
            <a:pPr marL="0" lvl="0" indent="0" algn="l" rtl="0">
              <a:spcBef>
                <a:spcPts val="0"/>
              </a:spcBef>
              <a:spcAft>
                <a:spcPts val="0"/>
              </a:spcAft>
              <a:buNone/>
            </a:pPr>
            <a:r>
              <a:rPr lang="da-DK"/>
              <a:t>PoE+-PSE-enheder kan levere strøm til både PoE- og PoE+-PD-enheder, men PoE-PSE-enheder kan kun levere strøm til PoE-PD-enheder. PoE+-PD-enheder kræver mere strøm, end PoE-PSE-enheder kan levere.</a:t>
            </a:r>
            <a:endParaRPr/>
          </a:p>
          <a:p>
            <a:pPr marL="0" lvl="0" indent="0" algn="l" rtl="0">
              <a:spcBef>
                <a:spcPts val="0"/>
              </a:spcBef>
              <a:spcAft>
                <a:spcPts val="0"/>
              </a:spcAft>
              <a:buNone/>
            </a:pPr>
            <a:r>
              <a:rPr lang="da-DK"/>
              <a:t>Hvor meget strøm kan PoE-enheder levere?</a:t>
            </a:r>
            <a:endParaRPr/>
          </a:p>
          <a:p>
            <a:pPr marL="0" lvl="0" indent="0" algn="l" rtl="0">
              <a:spcBef>
                <a:spcPts val="0"/>
              </a:spcBef>
              <a:spcAft>
                <a:spcPts val="0"/>
              </a:spcAft>
              <a:buNone/>
            </a:pPr>
            <a:r>
              <a:rPr lang="da-DK"/>
              <a:t>PoE+ enheder kan maksimalt levere 30 watt pr. port, mens PoE-enheder maksimalt kan levere 15,4 watt pr. port. Der vil dog altid være et vist strømtab i kablet, og jo længere kablet er, jo større er strømtabet. Den minimale garanterede tilgængelige effekt i PD-enheden er 12,95 watt pr. port for PoE og 25,5 watt pr. port for PoE+.</a:t>
            </a:r>
            <a:endParaRPr/>
          </a:p>
          <a:p>
            <a:pPr marL="0" lvl="0" indent="0" algn="l" rtl="0">
              <a:spcBef>
                <a:spcPts val="0"/>
              </a:spcBef>
              <a:spcAft>
                <a:spcPts val="0"/>
              </a:spcAft>
              <a:buNone/>
            </a:pPr>
            <a:r>
              <a:rPr lang="da-DK"/>
              <a:t>PSE-enheder har også et maksimalt strømbudget, som er den samlede mængde strøm, de kan levere til PD-enheder på én gang, målt i watt. De fleste PSE-enheder har ikke et tilstrækkeligt højt strømbudget til at levere den størst mulige effekt til alle PoE-porte, fordi de fleste brugere ikke kræver så meget strøm. Når du køber en PoE-kompatibel PSE-enhed, skal du sørge for at beregne dit ønskede strømbudget omhyggeligt for alle PD-enheder, du vil tilslutte.</a:t>
            </a:r>
            <a:endParaRPr/>
          </a:p>
          <a:p>
            <a:pPr marL="0" lvl="0" indent="0" algn="l" rtl="0">
              <a:spcBef>
                <a:spcPts val="0"/>
              </a:spcBef>
              <a:spcAft>
                <a:spcPts val="0"/>
              </a:spcAft>
              <a:buNone/>
            </a:pPr>
            <a:endParaRPr/>
          </a:p>
        </p:txBody>
      </p:sp>
      <p:sp>
        <p:nvSpPr>
          <p:cNvPr id="582" name="Google Shape;582;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8" name="Google Shape;588;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PoE- og PoE+-PD-enheder tildeles en klasse fra 0 til 4, ud fra hvor meget strøm de kræver. Når en PD-enhed er sluttet til en PSE-enhed, sender den oplysninger om sin klasse til PSE-enheden, så PSE-enheden kan levere den rigtige mængde strøm til den. Klasse 1-, Klasse 2- og Klasse 3-enheder kræver henholdsvis meget lidt strøm, lidt strøm og medium strøm. Klasse 4-enheder (PoE+) kræver meget strøm og er kun kompatible med PoE+-PSE-enheder. </a:t>
            </a:r>
            <a:endParaRPr/>
          </a:p>
          <a:p>
            <a:pPr marL="0" lvl="0" indent="0" algn="l" rtl="0">
              <a:spcBef>
                <a:spcPts val="0"/>
              </a:spcBef>
              <a:spcAft>
                <a:spcPts val="0"/>
              </a:spcAft>
              <a:buNone/>
            </a:pPr>
            <a:r>
              <a:rPr lang="da-DK"/>
              <a:t>Sammenligning af PoE parameter</a:t>
            </a:r>
            <a:endParaRPr/>
          </a:p>
          <a:p>
            <a:pPr marL="0" lvl="0" indent="0" algn="l" rtl="0">
              <a:spcBef>
                <a:spcPts val="0"/>
              </a:spcBef>
              <a:spcAft>
                <a:spcPts val="0"/>
              </a:spcAft>
              <a:buNone/>
            </a:pPr>
            <a:r>
              <a:rPr lang="da-DK"/>
              <a:t>Klasse 0-enheder har ikke fået en egentlig klassebetegnelse fra producenten, så de fleste PSE-enheder skal tildele den samme mængde strøm til Klasse 0-enheder som til Klasse 3-enheder, selvom Klasse 0-enheder faktisk bruger meget lidt strøm. På nyere modeller af NETGEAR PoE+-switche kan du imidlertid definere den øvre grænse for en PD-enhed, uanset klasse. Disse modeller tildeler også strøm til andre PD-enheder på basis af de effektgrænser, du definerer, og ikke den teoretiske strømtildeling i henhold til enhedsklasse, hvilket reducerer strømspildet.</a:t>
            </a:r>
            <a:endParaRPr/>
          </a:p>
          <a:p>
            <a:pPr marL="0" lvl="0" indent="0" algn="l" rtl="0">
              <a:spcBef>
                <a:spcPts val="0"/>
              </a:spcBef>
              <a:spcAft>
                <a:spcPts val="0"/>
              </a:spcAft>
              <a:buNone/>
            </a:pPr>
            <a:endParaRPr/>
          </a:p>
        </p:txBody>
      </p:sp>
      <p:sp>
        <p:nvSpPr>
          <p:cNvPr id="589" name="Google Shape;589;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6" name="Google Shape;596;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da-DK"/>
              <a:t>PoE-enheder kan blandes med ikke-PoE enheder i et netværk, men ikke-PoE-enheder kan ikke levere strøm til PD-enheder eller modtage strøm fra PSE-enheder. Ikke-PoE-enheder skal have en separat energikilde.</a:t>
            </a:r>
            <a:endParaRPr/>
          </a:p>
        </p:txBody>
      </p:sp>
      <p:sp>
        <p:nvSpPr>
          <p:cNvPr id="597" name="Google Shape;597;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66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8"/>
        <p:cNvGrpSpPr/>
        <p:nvPr/>
      </p:nvGrpSpPr>
      <p:grpSpPr>
        <a:xfrm>
          <a:off x="0" y="0"/>
          <a:ext cx="0" cy="0"/>
          <a:chOff x="0" y="0"/>
          <a:chExt cx="0" cy="0"/>
        </a:xfrm>
      </p:grpSpPr>
      <p:sp>
        <p:nvSpPr>
          <p:cNvPr id="19" name="Google Shape;19;p68"/>
          <p:cNvSpPr txBox="1">
            <a:spLocks noGrp="1"/>
          </p:cNvSpPr>
          <p:nvPr>
            <p:ph type="ctrTitle"/>
          </p:nvPr>
        </p:nvSpPr>
        <p:spPr>
          <a:xfrm>
            <a:off x="1128403" y="945913"/>
            <a:ext cx="8637073" cy="2618554"/>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dk1"/>
              </a:buClr>
              <a:buSzPts val="6600"/>
              <a:buFont typeface="Century Gothic"/>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68"/>
          <p:cNvSpPr txBox="1">
            <a:spLocks noGrp="1"/>
          </p:cNvSpPr>
          <p:nvPr>
            <p:ph type="subTitle" idx="1"/>
          </p:nvPr>
        </p:nvSpPr>
        <p:spPr>
          <a:xfrm>
            <a:off x="1128404" y="3564467"/>
            <a:ext cx="8637072" cy="1071095"/>
          </a:xfrm>
          <a:prstGeom prst="rect">
            <a:avLst/>
          </a:prstGeom>
          <a:noFill/>
          <a:ln>
            <a:noFill/>
          </a:ln>
        </p:spPr>
        <p:txBody>
          <a:bodyPr spcFirstLastPara="1" wrap="square" lIns="91425" tIns="91425" rIns="91425" bIns="91425" anchor="t" anchorCtr="0">
            <a:normAutofit/>
          </a:bodyPr>
          <a:lstStyle>
            <a:lvl1pPr lvl="0" algn="l">
              <a:lnSpc>
                <a:spcPct val="120000"/>
              </a:lnSpc>
              <a:spcBef>
                <a:spcPts val="1000"/>
              </a:spcBef>
              <a:spcAft>
                <a:spcPts val="0"/>
              </a:spcAft>
              <a:buSzPts val="1800"/>
              <a:buNone/>
              <a:defRPr sz="1800" b="0">
                <a:solidFill>
                  <a:schemeClr val="dk1"/>
                </a:solidFill>
              </a:defRPr>
            </a:lvl1pPr>
            <a:lvl2pPr lvl="1" algn="ctr">
              <a:lnSpc>
                <a:spcPct val="120000"/>
              </a:lnSpc>
              <a:spcBef>
                <a:spcPts val="500"/>
              </a:spcBef>
              <a:spcAft>
                <a:spcPts val="0"/>
              </a:spcAft>
              <a:buSzPts val="1800"/>
              <a:buNone/>
              <a:defRPr sz="18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a:endParaRPr/>
          </a:p>
        </p:txBody>
      </p:sp>
      <p:sp>
        <p:nvSpPr>
          <p:cNvPr id="21" name="Google Shape;21;p68"/>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8"/>
          <p:cNvSpPr txBox="1">
            <a:spLocks noGrp="1"/>
          </p:cNvSpPr>
          <p:nvPr>
            <p:ph type="ftr" idx="11"/>
          </p:nvPr>
        </p:nvSpPr>
        <p:spPr>
          <a:xfrm>
            <a:off x="1127124" y="329307"/>
            <a:ext cx="5943668"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68"/>
          <p:cNvSpPr txBox="1">
            <a:spLocks noGrp="1"/>
          </p:cNvSpPr>
          <p:nvPr>
            <p:ph type="sldNum" idx="12"/>
          </p:nvPr>
        </p:nvSpPr>
        <p:spPr>
          <a:xfrm>
            <a:off x="9924392" y="134930"/>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pic>
        <p:nvPicPr>
          <p:cNvPr id="24" name="Google Shape;24;p68"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25"/>
        <p:cNvGrpSpPr/>
        <p:nvPr/>
      </p:nvGrpSpPr>
      <p:grpSpPr>
        <a:xfrm>
          <a:off x="0" y="0"/>
          <a:ext cx="0" cy="0"/>
          <a:chOff x="0" y="0"/>
          <a:chExt cx="0" cy="0"/>
        </a:xfrm>
      </p:grpSpPr>
      <p:sp>
        <p:nvSpPr>
          <p:cNvPr id="26" name="Google Shape;26;p69"/>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69"/>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69"/>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69"/>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pic>
        <p:nvPicPr>
          <p:cNvPr id="30" name="Google Shape;30;p69"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31"/>
        <p:cNvGrpSpPr/>
        <p:nvPr/>
      </p:nvGrpSpPr>
      <p:grpSpPr>
        <a:xfrm>
          <a:off x="0" y="0"/>
          <a:ext cx="0" cy="0"/>
          <a:chOff x="0" y="0"/>
          <a:chExt cx="0" cy="0"/>
        </a:xfrm>
      </p:grpSpPr>
      <p:sp>
        <p:nvSpPr>
          <p:cNvPr id="32" name="Google Shape;32;p70"/>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70"/>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34" name="Google Shape;34;p70"/>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0"/>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70"/>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pic>
        <p:nvPicPr>
          <p:cNvPr id="37" name="Google Shape;37;p70"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38"/>
        <p:cNvGrpSpPr/>
        <p:nvPr/>
      </p:nvGrpSpPr>
      <p:grpSpPr>
        <a:xfrm>
          <a:off x="0" y="0"/>
          <a:ext cx="0" cy="0"/>
          <a:chOff x="0" y="0"/>
          <a:chExt cx="0" cy="0"/>
        </a:xfrm>
      </p:grpSpPr>
      <p:sp>
        <p:nvSpPr>
          <p:cNvPr id="39" name="Google Shape;39;p71"/>
          <p:cNvSpPr txBox="1">
            <a:spLocks noGrp="1"/>
          </p:cNvSpPr>
          <p:nvPr>
            <p:ph type="title"/>
          </p:nvPr>
        </p:nvSpPr>
        <p:spPr>
          <a:xfrm>
            <a:off x="1129167" y="1756129"/>
            <a:ext cx="8619060" cy="205006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Century Gothic"/>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71"/>
          <p:cNvSpPr txBox="1">
            <a:spLocks noGrp="1"/>
          </p:cNvSpPr>
          <p:nvPr>
            <p:ph type="body" idx="1"/>
          </p:nvPr>
        </p:nvSpPr>
        <p:spPr>
          <a:xfrm>
            <a:off x="1129166" y="3806195"/>
            <a:ext cx="8619060"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1000"/>
              </a:spcBef>
              <a:spcAft>
                <a:spcPts val="0"/>
              </a:spcAft>
              <a:buSzPts val="1800"/>
              <a:buNone/>
              <a:defRPr sz="1800">
                <a:solidFill>
                  <a:schemeClr val="dk1"/>
                </a:solidFill>
              </a:defRPr>
            </a:lvl1pPr>
            <a:lvl2pPr marL="914400" lvl="1" indent="-228600" algn="l">
              <a:lnSpc>
                <a:spcPct val="120000"/>
              </a:lnSpc>
              <a:spcBef>
                <a:spcPts val="500"/>
              </a:spcBef>
              <a:spcAft>
                <a:spcPts val="0"/>
              </a:spcAft>
              <a:buSzPts val="1800"/>
              <a:buNone/>
              <a:defRPr sz="1800">
                <a:solidFill>
                  <a:srgbClr val="888888"/>
                </a:solidFill>
              </a:defRPr>
            </a:lvl2pPr>
            <a:lvl3pPr marL="1371600" lvl="2" indent="-228600" algn="l">
              <a:lnSpc>
                <a:spcPct val="120000"/>
              </a:lnSpc>
              <a:spcBef>
                <a:spcPts val="500"/>
              </a:spcBef>
              <a:spcAft>
                <a:spcPts val="0"/>
              </a:spcAft>
              <a:buSzPts val="1800"/>
              <a:buNone/>
              <a:defRPr sz="1800">
                <a:solidFill>
                  <a:srgbClr val="888888"/>
                </a:solidFill>
              </a:defRPr>
            </a:lvl3pPr>
            <a:lvl4pPr marL="1828800" lvl="3" indent="-228600" algn="l">
              <a:lnSpc>
                <a:spcPct val="120000"/>
              </a:lnSpc>
              <a:spcBef>
                <a:spcPts val="500"/>
              </a:spcBef>
              <a:spcAft>
                <a:spcPts val="0"/>
              </a:spcAft>
              <a:buSzPts val="1600"/>
              <a:buNone/>
              <a:defRPr sz="1600">
                <a:solidFill>
                  <a:srgbClr val="888888"/>
                </a:solidFill>
              </a:defRPr>
            </a:lvl4pPr>
            <a:lvl5pPr marL="2286000" lvl="4" indent="-228600" algn="l">
              <a:lnSpc>
                <a:spcPct val="120000"/>
              </a:lnSpc>
              <a:spcBef>
                <a:spcPts val="500"/>
              </a:spcBef>
              <a:spcAft>
                <a:spcPts val="0"/>
              </a:spcAft>
              <a:buSzPts val="1600"/>
              <a:buNone/>
              <a:defRPr sz="1600">
                <a:solidFill>
                  <a:srgbClr val="888888"/>
                </a:solidFill>
              </a:defRPr>
            </a:lvl5pPr>
            <a:lvl6pPr marL="2743200" lvl="5" indent="-228600" algn="l">
              <a:lnSpc>
                <a:spcPct val="120000"/>
              </a:lnSpc>
              <a:spcBef>
                <a:spcPts val="500"/>
              </a:spcBef>
              <a:spcAft>
                <a:spcPts val="0"/>
              </a:spcAft>
              <a:buSzPts val="1600"/>
              <a:buNone/>
              <a:defRPr sz="1600">
                <a:solidFill>
                  <a:srgbClr val="888888"/>
                </a:solidFill>
              </a:defRPr>
            </a:lvl6pPr>
            <a:lvl7pPr marL="3200400" lvl="6" indent="-228600" algn="l">
              <a:lnSpc>
                <a:spcPct val="120000"/>
              </a:lnSpc>
              <a:spcBef>
                <a:spcPts val="500"/>
              </a:spcBef>
              <a:spcAft>
                <a:spcPts val="0"/>
              </a:spcAft>
              <a:buSzPts val="1600"/>
              <a:buNone/>
              <a:defRPr sz="1600">
                <a:solidFill>
                  <a:srgbClr val="888888"/>
                </a:solidFill>
              </a:defRPr>
            </a:lvl7pPr>
            <a:lvl8pPr marL="3657600" lvl="7" indent="-228600" algn="l">
              <a:lnSpc>
                <a:spcPct val="120000"/>
              </a:lnSpc>
              <a:spcBef>
                <a:spcPts val="500"/>
              </a:spcBef>
              <a:spcAft>
                <a:spcPts val="0"/>
              </a:spcAft>
              <a:buSzPts val="1600"/>
              <a:buNone/>
              <a:defRPr sz="1600">
                <a:solidFill>
                  <a:srgbClr val="888888"/>
                </a:solidFill>
              </a:defRPr>
            </a:lvl8pPr>
            <a:lvl9pPr marL="4114800" lvl="8" indent="-228600" algn="l">
              <a:lnSpc>
                <a:spcPct val="120000"/>
              </a:lnSpc>
              <a:spcBef>
                <a:spcPts val="500"/>
              </a:spcBef>
              <a:spcAft>
                <a:spcPts val="0"/>
              </a:spcAft>
              <a:buSzPts val="1600"/>
              <a:buNone/>
              <a:defRPr sz="1600">
                <a:solidFill>
                  <a:srgbClr val="888888"/>
                </a:solidFill>
              </a:defRPr>
            </a:lvl9pPr>
          </a:lstStyle>
          <a:p>
            <a:endParaRPr/>
          </a:p>
        </p:txBody>
      </p:sp>
      <p:sp>
        <p:nvSpPr>
          <p:cNvPr id="41" name="Google Shape;41;p71"/>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1"/>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1"/>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pic>
        <p:nvPicPr>
          <p:cNvPr id="44" name="Google Shape;44;p71"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45"/>
        <p:cNvGrpSpPr/>
        <p:nvPr/>
      </p:nvGrpSpPr>
      <p:grpSpPr>
        <a:xfrm>
          <a:off x="0" y="0"/>
          <a:ext cx="0" cy="0"/>
          <a:chOff x="0" y="0"/>
          <a:chExt cx="0" cy="0"/>
        </a:xfrm>
      </p:grpSpPr>
      <p:sp>
        <p:nvSpPr>
          <p:cNvPr id="46" name="Google Shape;46;p72"/>
          <p:cNvSpPr txBox="1">
            <a:spLocks noGrp="1"/>
          </p:cNvSpPr>
          <p:nvPr>
            <p:ph type="title"/>
          </p:nvPr>
        </p:nvSpPr>
        <p:spPr>
          <a:xfrm>
            <a:off x="1131052" y="958037"/>
            <a:ext cx="9605635" cy="105930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2"/>
          <p:cNvSpPr txBox="1">
            <a:spLocks noGrp="1"/>
          </p:cNvSpPr>
          <p:nvPr>
            <p:ph type="body" idx="1"/>
          </p:nvPr>
        </p:nvSpPr>
        <p:spPr>
          <a:xfrm>
            <a:off x="1129166" y="2165621"/>
            <a:ext cx="4645152" cy="3293852"/>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48" name="Google Shape;48;p72"/>
          <p:cNvSpPr txBox="1">
            <a:spLocks noGrp="1"/>
          </p:cNvSpPr>
          <p:nvPr>
            <p:ph type="body" idx="2"/>
          </p:nvPr>
        </p:nvSpPr>
        <p:spPr>
          <a:xfrm>
            <a:off x="6095606" y="2171769"/>
            <a:ext cx="4645152" cy="3287094"/>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49" name="Google Shape;49;p72"/>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2"/>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2"/>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pic>
        <p:nvPicPr>
          <p:cNvPr id="52" name="Google Shape;52;p72"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53"/>
        <p:cNvGrpSpPr/>
        <p:nvPr/>
      </p:nvGrpSpPr>
      <p:grpSpPr>
        <a:xfrm>
          <a:off x="0" y="0"/>
          <a:ext cx="0" cy="0"/>
          <a:chOff x="0" y="0"/>
          <a:chExt cx="0" cy="0"/>
        </a:xfrm>
      </p:grpSpPr>
      <p:sp>
        <p:nvSpPr>
          <p:cNvPr id="54" name="Google Shape;54;p73"/>
          <p:cNvSpPr txBox="1">
            <a:spLocks noGrp="1"/>
          </p:cNvSpPr>
          <p:nvPr>
            <p:ph type="title"/>
          </p:nvPr>
        </p:nvSpPr>
        <p:spPr>
          <a:xfrm>
            <a:off x="1129166" y="953336"/>
            <a:ext cx="9607661" cy="105631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73"/>
          <p:cNvSpPr txBox="1">
            <a:spLocks noGrp="1"/>
          </p:cNvSpPr>
          <p:nvPr>
            <p:ph type="body" idx="1"/>
          </p:nvPr>
        </p:nvSpPr>
        <p:spPr>
          <a:xfrm>
            <a:off x="1129166" y="2169727"/>
            <a:ext cx="4645152"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SzPts val="2800"/>
              <a:buNone/>
              <a:defRPr sz="2800" b="0" cap="none">
                <a:solidFill>
                  <a:schemeClr val="accent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56" name="Google Shape;56;p73"/>
          <p:cNvSpPr txBox="1">
            <a:spLocks noGrp="1"/>
          </p:cNvSpPr>
          <p:nvPr>
            <p:ph type="body" idx="2"/>
          </p:nvPr>
        </p:nvSpPr>
        <p:spPr>
          <a:xfrm>
            <a:off x="1129166" y="2974448"/>
            <a:ext cx="4645152" cy="249387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57" name="Google Shape;57;p73"/>
          <p:cNvSpPr txBox="1">
            <a:spLocks noGrp="1"/>
          </p:cNvSpPr>
          <p:nvPr>
            <p:ph type="body" idx="3"/>
          </p:nvPr>
        </p:nvSpPr>
        <p:spPr>
          <a:xfrm>
            <a:off x="6094337" y="2173181"/>
            <a:ext cx="4645152"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SzPts val="2800"/>
              <a:buNone/>
              <a:defRPr sz="2800" b="0" cap="none">
                <a:solidFill>
                  <a:schemeClr val="accent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58" name="Google Shape;58;p73"/>
          <p:cNvSpPr txBox="1">
            <a:spLocks noGrp="1"/>
          </p:cNvSpPr>
          <p:nvPr>
            <p:ph type="body" idx="4"/>
          </p:nvPr>
        </p:nvSpPr>
        <p:spPr>
          <a:xfrm>
            <a:off x="6094337" y="2971669"/>
            <a:ext cx="4645152" cy="2487193"/>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59" name="Google Shape;59;p73"/>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3"/>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73"/>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pic>
        <p:nvPicPr>
          <p:cNvPr id="62" name="Google Shape;62;p73"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63"/>
        <p:cNvGrpSpPr/>
        <p:nvPr/>
      </p:nvGrpSpPr>
      <p:grpSpPr>
        <a:xfrm>
          <a:off x="0" y="0"/>
          <a:ext cx="0" cy="0"/>
          <a:chOff x="0" y="0"/>
          <a:chExt cx="0" cy="0"/>
        </a:xfrm>
      </p:grpSpPr>
      <p:sp>
        <p:nvSpPr>
          <p:cNvPr id="64" name="Google Shape;64;p74"/>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74"/>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74"/>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67"/>
        <p:cNvGrpSpPr/>
        <p:nvPr/>
      </p:nvGrpSpPr>
      <p:grpSpPr>
        <a:xfrm>
          <a:off x="0" y="0"/>
          <a:ext cx="0" cy="0"/>
          <a:chOff x="0" y="0"/>
          <a:chExt cx="0" cy="0"/>
        </a:xfrm>
      </p:grpSpPr>
      <p:sp>
        <p:nvSpPr>
          <p:cNvPr id="68" name="Google Shape;68;p75"/>
          <p:cNvSpPr txBox="1">
            <a:spLocks noGrp="1"/>
          </p:cNvSpPr>
          <p:nvPr>
            <p:ph type="title"/>
          </p:nvPr>
        </p:nvSpPr>
        <p:spPr>
          <a:xfrm>
            <a:off x="1124291" y="952578"/>
            <a:ext cx="3275013" cy="232217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75"/>
          <p:cNvSpPr txBox="1">
            <a:spLocks noGrp="1"/>
          </p:cNvSpPr>
          <p:nvPr>
            <p:ph type="body" idx="1"/>
          </p:nvPr>
        </p:nvSpPr>
        <p:spPr>
          <a:xfrm>
            <a:off x="4723334" y="952578"/>
            <a:ext cx="6012470" cy="4505221"/>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70" name="Google Shape;70;p75"/>
          <p:cNvSpPr txBox="1">
            <a:spLocks noGrp="1"/>
          </p:cNvSpPr>
          <p:nvPr>
            <p:ph type="body" idx="2"/>
          </p:nvPr>
        </p:nvSpPr>
        <p:spPr>
          <a:xfrm>
            <a:off x="1124291" y="3274754"/>
            <a:ext cx="3275013" cy="2178918"/>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71" name="Google Shape;71;p75"/>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75"/>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75"/>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pic>
        <p:nvPicPr>
          <p:cNvPr id="74" name="Google Shape;74;p75"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75"/>
        <p:cNvGrpSpPr/>
        <p:nvPr/>
      </p:nvGrpSpPr>
      <p:grpSpPr>
        <a:xfrm>
          <a:off x="0" y="0"/>
          <a:ext cx="0" cy="0"/>
          <a:chOff x="0" y="0"/>
          <a:chExt cx="0" cy="0"/>
        </a:xfrm>
      </p:grpSpPr>
      <p:grpSp>
        <p:nvGrpSpPr>
          <p:cNvPr id="76" name="Google Shape;76;p76"/>
          <p:cNvGrpSpPr/>
          <p:nvPr/>
        </p:nvGrpSpPr>
        <p:grpSpPr>
          <a:xfrm>
            <a:off x="7477387" y="482170"/>
            <a:ext cx="4074533" cy="5149101"/>
            <a:chOff x="7477387" y="482170"/>
            <a:chExt cx="4074533" cy="5149101"/>
          </a:xfrm>
        </p:grpSpPr>
        <p:sp>
          <p:nvSpPr>
            <p:cNvPr id="77" name="Google Shape;77;p76"/>
            <p:cNvSpPr/>
            <p:nvPr/>
          </p:nvSpPr>
          <p:spPr>
            <a:xfrm>
              <a:off x="7477387" y="482170"/>
              <a:ext cx="4074533" cy="5149101"/>
            </a:xfrm>
            <a:prstGeom prst="rect">
              <a:avLst/>
            </a:prstGeom>
            <a:gradFill>
              <a:gsLst>
                <a:gs pos="0">
                  <a:srgbClr val="262626"/>
                </a:gs>
                <a:gs pos="100000">
                  <a:srgbClr val="0C0C0C"/>
                </a:gs>
              </a:gsLst>
              <a:lin ang="5400000" scaled="0"/>
            </a:gradFill>
            <a:ln>
              <a:noFill/>
            </a:ln>
            <a:effectLst>
              <a:outerShdw blurRad="127000" dist="228600" dir="4740000" sx="98000" sy="98000" algn="tl" rotWithShape="0">
                <a:srgbClr val="000000">
                  <a:alpha val="3372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76"/>
            <p:cNvSpPr/>
            <p:nvPr/>
          </p:nvSpPr>
          <p:spPr>
            <a:xfrm>
              <a:off x="7790446" y="812506"/>
              <a:ext cx="3450289" cy="4466452"/>
            </a:xfrm>
            <a:prstGeom prst="rect">
              <a:avLst/>
            </a:prstGeom>
            <a:gradFill>
              <a:gsLst>
                <a:gs pos="0">
                  <a:srgbClr val="DADADA"/>
                </a:gs>
                <a:gs pos="100000">
                  <a:srgbClr val="FFFFFE"/>
                </a:gs>
              </a:gsLst>
              <a:lin ang="16200000" scaled="0"/>
            </a:gradFill>
            <a:ln w="50800" cap="flat" cmpd="sng">
              <a:solidFill>
                <a:srgbClr val="19191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 name="Google Shape;79;p76"/>
          <p:cNvSpPr txBox="1">
            <a:spLocks noGrp="1"/>
          </p:cNvSpPr>
          <p:nvPr>
            <p:ph type="title"/>
          </p:nvPr>
        </p:nvSpPr>
        <p:spPr>
          <a:xfrm>
            <a:off x="1129124" y="1129513"/>
            <a:ext cx="5854872" cy="192420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76"/>
          <p:cNvSpPr>
            <a:spLocks noGrp="1"/>
          </p:cNvSpPr>
          <p:nvPr>
            <p:ph type="pic" idx="2"/>
          </p:nvPr>
        </p:nvSpPr>
        <p:spPr>
          <a:xfrm>
            <a:off x="8124389" y="1122542"/>
            <a:ext cx="2791171" cy="3866327"/>
          </a:xfrm>
          <a:prstGeom prst="rect">
            <a:avLst/>
          </a:prstGeom>
          <a:solidFill>
            <a:srgbClr val="D8D8D8"/>
          </a:solidFill>
          <a:ln>
            <a:noFill/>
          </a:ln>
        </p:spPr>
      </p:sp>
      <p:sp>
        <p:nvSpPr>
          <p:cNvPr id="81" name="Google Shape;81;p76"/>
          <p:cNvSpPr txBox="1">
            <a:spLocks noGrp="1"/>
          </p:cNvSpPr>
          <p:nvPr>
            <p:ph type="body" idx="1"/>
          </p:nvPr>
        </p:nvSpPr>
        <p:spPr>
          <a:xfrm>
            <a:off x="1128247" y="3053721"/>
            <a:ext cx="5846486" cy="2096013"/>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800"/>
              <a:buNone/>
              <a:defRPr sz="18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82" name="Google Shape;82;p76"/>
          <p:cNvSpPr txBox="1">
            <a:spLocks noGrp="1"/>
          </p:cNvSpPr>
          <p:nvPr>
            <p:ph type="dt" idx="10"/>
          </p:nvPr>
        </p:nvSpPr>
        <p:spPr>
          <a:xfrm>
            <a:off x="1125300" y="5469856"/>
            <a:ext cx="5849605" cy="32012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76"/>
          <p:cNvSpPr txBox="1">
            <a:spLocks noGrp="1"/>
          </p:cNvSpPr>
          <p:nvPr>
            <p:ph type="ftr" idx="11"/>
          </p:nvPr>
        </p:nvSpPr>
        <p:spPr>
          <a:xfrm>
            <a:off x="1125300" y="318640"/>
            <a:ext cx="4877818" cy="3209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76"/>
          <p:cNvSpPr txBox="1">
            <a:spLocks noGrp="1"/>
          </p:cNvSpPr>
          <p:nvPr>
            <p:ph type="sldNum" idx="12"/>
          </p:nvPr>
        </p:nvSpPr>
        <p:spPr>
          <a:xfrm>
            <a:off x="6176794" y="137408"/>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pic>
        <p:nvPicPr>
          <p:cNvPr id="85" name="Google Shape;85;p76" descr="RedHashing.emf"/>
          <p:cNvPicPr preferRelativeResize="0"/>
          <p:nvPr/>
        </p:nvPicPr>
        <p:blipFill rotWithShape="1">
          <a:blip r:embed="rId2">
            <a:alphaModFix/>
          </a:blip>
          <a:srcRect l="-115" t="474" r="48548" b="36564"/>
          <a:stretch/>
        </p:blipFill>
        <p:spPr>
          <a:xfrm>
            <a:off x="1125460" y="643464"/>
            <a:ext cx="5879592" cy="15544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86"/>
        <p:cNvGrpSpPr/>
        <p:nvPr/>
      </p:nvGrpSpPr>
      <p:grpSpPr>
        <a:xfrm>
          <a:off x="0" y="0"/>
          <a:ext cx="0" cy="0"/>
          <a:chOff x="0" y="0"/>
          <a:chExt cx="0" cy="0"/>
        </a:xfrm>
      </p:grpSpPr>
      <p:sp>
        <p:nvSpPr>
          <p:cNvPr id="87" name="Google Shape;87;p77"/>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77"/>
          <p:cNvSpPr txBox="1">
            <a:spLocks noGrp="1"/>
          </p:cNvSpPr>
          <p:nvPr>
            <p:ph type="body" idx="1"/>
          </p:nvPr>
        </p:nvSpPr>
        <p:spPr>
          <a:xfrm rot="5400000">
            <a:off x="4284620" y="-982580"/>
            <a:ext cx="3294576" cy="9603275"/>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89" name="Google Shape;89;p77"/>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77"/>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77"/>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pic>
        <p:nvPicPr>
          <p:cNvPr id="92" name="Google Shape;92;p77"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93"/>
        <p:cNvGrpSpPr/>
        <p:nvPr/>
      </p:nvGrpSpPr>
      <p:grpSpPr>
        <a:xfrm>
          <a:off x="0" y="0"/>
          <a:ext cx="0" cy="0"/>
          <a:chOff x="0" y="0"/>
          <a:chExt cx="0" cy="0"/>
        </a:xfrm>
      </p:grpSpPr>
      <p:sp>
        <p:nvSpPr>
          <p:cNvPr id="94" name="Google Shape;94;p78"/>
          <p:cNvSpPr txBox="1">
            <a:spLocks noGrp="1"/>
          </p:cNvSpPr>
          <p:nvPr>
            <p:ph type="title"/>
          </p:nvPr>
        </p:nvSpPr>
        <p:spPr>
          <a:xfrm rot="5400000">
            <a:off x="7602635" y="2321047"/>
            <a:ext cx="4659889" cy="161574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Century Gothic"/>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78"/>
          <p:cNvSpPr txBox="1">
            <a:spLocks noGrp="1"/>
          </p:cNvSpPr>
          <p:nvPr>
            <p:ph type="body" idx="1"/>
          </p:nvPr>
        </p:nvSpPr>
        <p:spPr>
          <a:xfrm rot="5400000">
            <a:off x="2714741" y="-785498"/>
            <a:ext cx="4659889" cy="782883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96" name="Google Shape;96;p78"/>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78"/>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78"/>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pic>
        <p:nvPicPr>
          <p:cNvPr id="99" name="Google Shape;99;p78" descr="RedHashing.emf"/>
          <p:cNvPicPr preferRelativeResize="0"/>
          <p:nvPr/>
        </p:nvPicPr>
        <p:blipFill rotWithShape="1">
          <a:blip r:embed="rId2">
            <a:alphaModFix/>
          </a:blip>
          <a:srcRect l="-115" r="59214" b="36435"/>
          <a:stretch/>
        </p:blipFill>
        <p:spPr>
          <a:xfrm rot="5400000">
            <a:off x="8642279" y="3046916"/>
            <a:ext cx="4663440" cy="15544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100000">
              <a:srgbClr val="F8F8F8"/>
            </a:gs>
          </a:gsLst>
          <a:path path="circle">
            <a:fillToRect l="50000" t="50000" r="50000" b="50000"/>
          </a:path>
          <a:tileRect/>
        </a:gradFill>
        <a:effectLst/>
      </p:bgPr>
    </p:bg>
    <p:spTree>
      <p:nvGrpSpPr>
        <p:cNvPr id="1" name="Shape 9"/>
        <p:cNvGrpSpPr/>
        <p:nvPr/>
      </p:nvGrpSpPr>
      <p:grpSpPr>
        <a:xfrm>
          <a:off x="0" y="0"/>
          <a:ext cx="0" cy="0"/>
          <a:chOff x="0" y="0"/>
          <a:chExt cx="0" cy="0"/>
        </a:xfrm>
      </p:grpSpPr>
      <p:pic>
        <p:nvPicPr>
          <p:cNvPr id="10" name="Google Shape;10;p67"/>
          <p:cNvPicPr preferRelativeResize="0"/>
          <p:nvPr/>
        </p:nvPicPr>
        <p:blipFill rotWithShape="1">
          <a:blip r:embed="rId13">
            <a:alphaModFix/>
          </a:blip>
          <a:srcRect t="1538" b="-1538"/>
          <a:stretch/>
        </p:blipFill>
        <p:spPr>
          <a:xfrm>
            <a:off x="0" y="6119336"/>
            <a:ext cx="12192000" cy="742950"/>
          </a:xfrm>
          <a:prstGeom prst="rect">
            <a:avLst/>
          </a:prstGeom>
          <a:noFill/>
          <a:ln>
            <a:noFill/>
          </a:ln>
        </p:spPr>
      </p:pic>
      <p:sp>
        <p:nvSpPr>
          <p:cNvPr id="11" name="Google Shape;11;p67"/>
          <p:cNvSpPr/>
          <p:nvPr/>
        </p:nvSpPr>
        <p:spPr>
          <a:xfrm>
            <a:off x="0" y="468769"/>
            <a:ext cx="12192000" cy="5647024"/>
          </a:xfrm>
          <a:prstGeom prst="rect">
            <a:avLst/>
          </a:prstGeom>
          <a:gradFill>
            <a:gsLst>
              <a:gs pos="0">
                <a:srgbClr val="DCDCE0">
                  <a:alpha val="0"/>
                </a:srgbClr>
              </a:gs>
              <a:gs pos="100000">
                <a:srgbClr val="DDDDE1"/>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 name="Google Shape;12;p67"/>
          <p:cNvCxnSpPr/>
          <p:nvPr/>
        </p:nvCxnSpPr>
        <p:spPr>
          <a:xfrm>
            <a:off x="0" y="6121269"/>
            <a:ext cx="12192000" cy="0"/>
          </a:xfrm>
          <a:prstGeom prst="straightConnector1">
            <a:avLst/>
          </a:prstGeom>
          <a:noFill/>
          <a:ln w="12700" cap="flat" cmpd="sng">
            <a:solidFill>
              <a:srgbClr val="000001">
                <a:alpha val="20000"/>
              </a:srgbClr>
            </a:solidFill>
            <a:prstDash val="solid"/>
            <a:round/>
            <a:headEnd type="none" w="sm" len="sm"/>
            <a:tailEnd type="none" w="sm" len="sm"/>
          </a:ln>
        </p:spPr>
      </p:cxnSp>
      <p:sp>
        <p:nvSpPr>
          <p:cNvPr id="13" name="Google Shape;13;p67"/>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67"/>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15" name="Google Shape;15;p67"/>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6" name="Google Shape;16;p67"/>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7" name="Google Shape;17;p67"/>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2800" b="0" i="0" u="none" strike="noStrike" cap="none">
                <a:solidFill>
                  <a:schemeClr val="accent1"/>
                </a:solidFill>
                <a:latin typeface="Century Gothic"/>
                <a:ea typeface="Century Gothic"/>
                <a:cs typeface="Century Gothic"/>
                <a:sym typeface="Century Gothic"/>
              </a:defRPr>
            </a:lvl1pPr>
            <a:lvl2pPr marL="0" marR="0" lvl="1" indent="0" algn="r" rtl="0">
              <a:spcBef>
                <a:spcPts val="0"/>
              </a:spcBef>
              <a:buNone/>
              <a:defRPr sz="2800" b="0" i="0" u="none" strike="noStrike" cap="none">
                <a:solidFill>
                  <a:schemeClr val="accent1"/>
                </a:solidFill>
                <a:latin typeface="Century Gothic"/>
                <a:ea typeface="Century Gothic"/>
                <a:cs typeface="Century Gothic"/>
                <a:sym typeface="Century Gothic"/>
              </a:defRPr>
            </a:lvl2pPr>
            <a:lvl3pPr marL="0" marR="0" lvl="2" indent="0" algn="r" rtl="0">
              <a:spcBef>
                <a:spcPts val="0"/>
              </a:spcBef>
              <a:buNone/>
              <a:defRPr sz="2800" b="0" i="0" u="none" strike="noStrike" cap="none">
                <a:solidFill>
                  <a:schemeClr val="accent1"/>
                </a:solidFill>
                <a:latin typeface="Century Gothic"/>
                <a:ea typeface="Century Gothic"/>
                <a:cs typeface="Century Gothic"/>
                <a:sym typeface="Century Gothic"/>
              </a:defRPr>
            </a:lvl3pPr>
            <a:lvl4pPr marL="0" marR="0" lvl="3" indent="0" algn="r" rtl="0">
              <a:spcBef>
                <a:spcPts val="0"/>
              </a:spcBef>
              <a:buNone/>
              <a:defRPr sz="2800" b="0" i="0" u="none" strike="noStrike" cap="none">
                <a:solidFill>
                  <a:schemeClr val="accent1"/>
                </a:solidFill>
                <a:latin typeface="Century Gothic"/>
                <a:ea typeface="Century Gothic"/>
                <a:cs typeface="Century Gothic"/>
                <a:sym typeface="Century Gothic"/>
              </a:defRPr>
            </a:lvl4pPr>
            <a:lvl5pPr marL="0" marR="0" lvl="4" indent="0" algn="r" rtl="0">
              <a:spcBef>
                <a:spcPts val="0"/>
              </a:spcBef>
              <a:buNone/>
              <a:defRPr sz="2800" b="0" i="0" u="none" strike="noStrike" cap="none">
                <a:solidFill>
                  <a:schemeClr val="accent1"/>
                </a:solidFill>
                <a:latin typeface="Century Gothic"/>
                <a:ea typeface="Century Gothic"/>
                <a:cs typeface="Century Gothic"/>
                <a:sym typeface="Century Gothic"/>
              </a:defRPr>
            </a:lvl5pPr>
            <a:lvl6pPr marL="0" marR="0" lvl="5" indent="0" algn="r" rtl="0">
              <a:spcBef>
                <a:spcPts val="0"/>
              </a:spcBef>
              <a:buNone/>
              <a:defRPr sz="2800" b="0" i="0" u="none" strike="noStrike" cap="none">
                <a:solidFill>
                  <a:schemeClr val="accent1"/>
                </a:solidFill>
                <a:latin typeface="Century Gothic"/>
                <a:ea typeface="Century Gothic"/>
                <a:cs typeface="Century Gothic"/>
                <a:sym typeface="Century Gothic"/>
              </a:defRPr>
            </a:lvl6pPr>
            <a:lvl7pPr marL="0" marR="0" lvl="6" indent="0" algn="r" rtl="0">
              <a:spcBef>
                <a:spcPts val="0"/>
              </a:spcBef>
              <a:buNone/>
              <a:defRPr sz="2800" b="0" i="0" u="none" strike="noStrike" cap="none">
                <a:solidFill>
                  <a:schemeClr val="accent1"/>
                </a:solidFill>
                <a:latin typeface="Century Gothic"/>
                <a:ea typeface="Century Gothic"/>
                <a:cs typeface="Century Gothic"/>
                <a:sym typeface="Century Gothic"/>
              </a:defRPr>
            </a:lvl7pPr>
            <a:lvl8pPr marL="0" marR="0" lvl="7" indent="0" algn="r" rtl="0">
              <a:spcBef>
                <a:spcPts val="0"/>
              </a:spcBef>
              <a:buNone/>
              <a:defRPr sz="2800" b="0" i="0" u="none" strike="noStrike" cap="none">
                <a:solidFill>
                  <a:schemeClr val="accent1"/>
                </a:solidFill>
                <a:latin typeface="Century Gothic"/>
                <a:ea typeface="Century Gothic"/>
                <a:cs typeface="Century Gothic"/>
                <a:sym typeface="Century Gothic"/>
              </a:defRPr>
            </a:lvl8pPr>
            <a:lvl9pPr marL="0" marR="0" lvl="8" indent="0" algn="r" rtl="0">
              <a:spcBef>
                <a:spcPts val="0"/>
              </a:spcBef>
              <a:buNone/>
              <a:defRPr sz="2800" b="0" i="0" u="none" strike="noStrike" cap="none">
                <a:solidFill>
                  <a:schemeClr val="accen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MfqwoGKdEHw"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
          <p:cNvSpPr txBox="1">
            <a:spLocks noGrp="1"/>
          </p:cNvSpPr>
          <p:nvPr>
            <p:ph type="ctrTitle"/>
          </p:nvPr>
        </p:nvSpPr>
        <p:spPr>
          <a:xfrm>
            <a:off x="1128403" y="945913"/>
            <a:ext cx="8637073" cy="2618554"/>
          </a:xfrm>
          <a:prstGeom prst="rect">
            <a:avLst/>
          </a:prstGeom>
          <a:noFill/>
          <a:ln>
            <a:noFill/>
          </a:ln>
        </p:spPr>
        <p:txBody>
          <a:bodyPr spcFirstLastPara="1" wrap="square" lIns="91425" tIns="45700" rIns="91425" bIns="0" anchor="b" anchorCtr="0">
            <a:normAutofit fontScale="90000"/>
          </a:bodyPr>
          <a:lstStyle/>
          <a:p>
            <a:pPr marL="0" lvl="0" indent="0" algn="ctr" rtl="0">
              <a:lnSpc>
                <a:spcPct val="90000"/>
              </a:lnSpc>
              <a:spcBef>
                <a:spcPts val="0"/>
              </a:spcBef>
              <a:spcAft>
                <a:spcPts val="0"/>
              </a:spcAft>
              <a:buClr>
                <a:schemeClr val="dk1"/>
              </a:buClr>
              <a:buSzPct val="100000"/>
              <a:buFont typeface="Century Gothic"/>
              <a:buNone/>
            </a:pPr>
            <a:r>
              <a:rPr lang="da-DK"/>
              <a:t>Grundlæggende Data installationer </a:t>
            </a:r>
            <a:br>
              <a:rPr lang="da-DK"/>
            </a:br>
            <a:r>
              <a:rPr lang="da-DK"/>
              <a:t>PDS</a:t>
            </a:r>
            <a:endParaRPr/>
          </a:p>
        </p:txBody>
      </p:sp>
      <p:sp>
        <p:nvSpPr>
          <p:cNvPr id="106" name="Google Shape;106;p1"/>
          <p:cNvSpPr txBox="1">
            <a:spLocks noGrp="1"/>
          </p:cNvSpPr>
          <p:nvPr>
            <p:ph type="subTitle" idx="1"/>
          </p:nvPr>
        </p:nvSpPr>
        <p:spPr>
          <a:xfrm>
            <a:off x="1128404" y="3564467"/>
            <a:ext cx="8637072" cy="1071095"/>
          </a:xfrm>
          <a:prstGeom prst="rect">
            <a:avLst/>
          </a:prstGeom>
          <a:noFill/>
          <a:ln>
            <a:noFill/>
          </a:ln>
        </p:spPr>
        <p:txBody>
          <a:bodyPr spcFirstLastPara="1" wrap="square" lIns="91425" tIns="91425" rIns="91425" bIns="91425" anchor="t" anchorCtr="0">
            <a:normAutofit/>
          </a:bodyPr>
          <a:lstStyle/>
          <a:p>
            <a:pPr marL="0" lvl="0" indent="0" algn="l" rtl="0">
              <a:lnSpc>
                <a:spcPct val="120000"/>
              </a:lnSpc>
              <a:spcBef>
                <a:spcPts val="0"/>
              </a:spcBef>
              <a:spcAft>
                <a:spcPts val="0"/>
              </a:spcAft>
              <a:buSzPts val="18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Clr>
                <a:schemeClr val="dk1"/>
              </a:buClr>
              <a:buSzPct val="100000"/>
              <a:buFont typeface="Century Gothic"/>
              <a:buNone/>
            </a:pPr>
            <a:r>
              <a:rPr lang="da-DK" b="1"/>
              <a:t>Kabel opbygning</a:t>
            </a:r>
            <a:br>
              <a:rPr lang="da-DK" b="1"/>
            </a:br>
            <a:r>
              <a:rPr lang="da-DK" b="1"/>
              <a:t>Twisted (snoet) og balancering </a:t>
            </a:r>
            <a:br>
              <a:rPr lang="da-DK" b="1"/>
            </a:br>
            <a:endParaRPr b="1"/>
          </a:p>
        </p:txBody>
      </p:sp>
      <p:pic>
        <p:nvPicPr>
          <p:cNvPr id="113" name="Google Shape;113;p2"/>
          <p:cNvPicPr preferRelativeResize="0"/>
          <p:nvPr/>
        </p:nvPicPr>
        <p:blipFill rotWithShape="1">
          <a:blip r:embed="rId3">
            <a:alphaModFix/>
          </a:blip>
          <a:srcRect/>
          <a:stretch/>
        </p:blipFill>
        <p:spPr>
          <a:xfrm>
            <a:off x="4235274" y="2048260"/>
            <a:ext cx="4052692" cy="394850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3"/>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Optvisting af kabler</a:t>
            </a:r>
            <a:endParaRPr/>
          </a:p>
        </p:txBody>
      </p:sp>
      <p:pic>
        <p:nvPicPr>
          <p:cNvPr id="120" name="Google Shape;120;p3"/>
          <p:cNvPicPr preferRelativeResize="0"/>
          <p:nvPr/>
        </p:nvPicPr>
        <p:blipFill rotWithShape="1">
          <a:blip r:embed="rId3">
            <a:alphaModFix/>
          </a:blip>
          <a:srcRect/>
          <a:stretch/>
        </p:blipFill>
        <p:spPr>
          <a:xfrm>
            <a:off x="4104490" y="2002559"/>
            <a:ext cx="3983019" cy="398301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4"/>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EIA/TIA 568A</a:t>
            </a:r>
            <a:endParaRPr/>
          </a:p>
        </p:txBody>
      </p:sp>
      <p:pic>
        <p:nvPicPr>
          <p:cNvPr id="127" name="Google Shape;127;p4"/>
          <p:cNvPicPr preferRelativeResize="0"/>
          <p:nvPr/>
        </p:nvPicPr>
        <p:blipFill rotWithShape="1">
          <a:blip r:embed="rId3">
            <a:alphaModFix/>
          </a:blip>
          <a:srcRect/>
          <a:stretch/>
        </p:blipFill>
        <p:spPr>
          <a:xfrm>
            <a:off x="1210166" y="1683705"/>
            <a:ext cx="9523379" cy="387954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5"/>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EIA/TIA 568B</a:t>
            </a:r>
            <a:endParaRPr/>
          </a:p>
        </p:txBody>
      </p:sp>
      <p:pic>
        <p:nvPicPr>
          <p:cNvPr id="134" name="Google Shape;134;p5"/>
          <p:cNvPicPr preferRelativeResize="0"/>
          <p:nvPr/>
        </p:nvPicPr>
        <p:blipFill rotWithShape="1">
          <a:blip r:embed="rId3">
            <a:alphaModFix/>
          </a:blip>
          <a:srcRect/>
          <a:stretch/>
        </p:blipFill>
        <p:spPr>
          <a:xfrm>
            <a:off x="1029134" y="1734791"/>
            <a:ext cx="9805545" cy="407262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6"/>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endParaRPr b="1"/>
          </a:p>
        </p:txBody>
      </p:sp>
      <p:pic>
        <p:nvPicPr>
          <p:cNvPr id="141" name="Google Shape;141;p6"/>
          <p:cNvPicPr preferRelativeResize="0"/>
          <p:nvPr/>
        </p:nvPicPr>
        <p:blipFill rotWithShape="1">
          <a:blip r:embed="rId3">
            <a:alphaModFix/>
          </a:blip>
          <a:srcRect/>
          <a:stretch/>
        </p:blipFill>
        <p:spPr>
          <a:xfrm>
            <a:off x="3536784" y="2658056"/>
            <a:ext cx="4770382" cy="210010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7"/>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Fordelene ved et skærmet netværk</a:t>
            </a:r>
            <a:endParaRPr/>
          </a:p>
        </p:txBody>
      </p:sp>
      <p:sp>
        <p:nvSpPr>
          <p:cNvPr id="147" name="Google Shape;147;p7"/>
          <p:cNvSpPr txBox="1"/>
          <p:nvPr/>
        </p:nvSpPr>
        <p:spPr>
          <a:xfrm>
            <a:off x="1130270" y="1582819"/>
            <a:ext cx="9603275" cy="35394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0" i="0" u="none" strike="noStrike" cap="none">
                <a:solidFill>
                  <a:schemeClr val="dk1"/>
                </a:solidFill>
                <a:latin typeface="Times New Roman"/>
                <a:ea typeface="Times New Roman"/>
                <a:cs typeface="Times New Roman"/>
                <a:sym typeface="Times New Roman"/>
              </a:rPr>
              <a:t>En overvejende del af de datanetværk, der installeres i dag, er uskærmede.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Men skærmede netværk får stigende betydning, eftersom:</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skærmen giver en bedre beskyttelse mod nuværende og fremtidige forstyrrelser</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skærmen mindsker udstråling og dermed muligheden for aflytning</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skærmen øger mulighederne for høj og sikker overføringshastighed også i fremtiden</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meromkostningerne ved ny installation er begrænsede sammenlignet med omkostningerne ved en eventuel udskiftning senere. </a:t>
            </a:r>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da-DK" sz="2400" b="1">
                <a:solidFill>
                  <a:schemeClr val="dk1"/>
                </a:solidFill>
                <a:latin typeface="Times New Roman"/>
                <a:ea typeface="Times New Roman"/>
                <a:cs typeface="Times New Roman"/>
                <a:sym typeface="Times New Roman"/>
              </a:rPr>
              <a:t>Der er to forskellige skærmnings typer:</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folieskærm beskytter mod højfrekvente datasignaler</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fletskærm beskytter mod lavfrekvente datasignaler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8"/>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Skærmet eller uskærmet netværkskabel?</a:t>
            </a:r>
            <a:br>
              <a:rPr lang="da-DK" b="1"/>
            </a:br>
            <a:endParaRPr b="1"/>
          </a:p>
        </p:txBody>
      </p:sp>
      <p:pic>
        <p:nvPicPr>
          <p:cNvPr id="154" name="Google Shape;154;p8"/>
          <p:cNvPicPr preferRelativeResize="0">
            <a:picLocks noGrp="1"/>
          </p:cNvPicPr>
          <p:nvPr>
            <p:ph type="body" idx="1"/>
          </p:nvPr>
        </p:nvPicPr>
        <p:blipFill rotWithShape="1">
          <a:blip r:embed="rId3">
            <a:alphaModFix/>
          </a:blip>
          <a:srcRect/>
          <a:stretch/>
        </p:blipFill>
        <p:spPr>
          <a:xfrm>
            <a:off x="2406234" y="1474839"/>
            <a:ext cx="7009864" cy="466048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9"/>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F-UTP og S-UTP</a:t>
            </a:r>
            <a:br>
              <a:rPr lang="da-DK" b="1"/>
            </a:br>
            <a:endParaRPr b="1"/>
          </a:p>
        </p:txBody>
      </p:sp>
      <p:sp>
        <p:nvSpPr>
          <p:cNvPr id="161" name="Google Shape;161;p9"/>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162" name="Google Shape;162;p9"/>
          <p:cNvPicPr preferRelativeResize="0"/>
          <p:nvPr/>
        </p:nvPicPr>
        <p:blipFill rotWithShape="1">
          <a:blip r:embed="rId3">
            <a:alphaModFix/>
          </a:blip>
          <a:srcRect/>
          <a:stretch/>
        </p:blipFill>
        <p:spPr>
          <a:xfrm>
            <a:off x="507682" y="2002559"/>
            <a:ext cx="5316737" cy="2868240"/>
          </a:xfrm>
          <a:prstGeom prst="rect">
            <a:avLst/>
          </a:prstGeom>
          <a:noFill/>
          <a:ln>
            <a:noFill/>
          </a:ln>
        </p:spPr>
      </p:pic>
      <p:pic>
        <p:nvPicPr>
          <p:cNvPr id="163" name="Google Shape;163;p9"/>
          <p:cNvPicPr preferRelativeResize="0"/>
          <p:nvPr/>
        </p:nvPicPr>
        <p:blipFill rotWithShape="1">
          <a:blip r:embed="rId4">
            <a:alphaModFix/>
          </a:blip>
          <a:srcRect/>
          <a:stretch/>
        </p:blipFill>
        <p:spPr>
          <a:xfrm>
            <a:off x="6453882" y="2830995"/>
            <a:ext cx="4607848" cy="29143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0"/>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fontScale="90000"/>
          </a:bodyPr>
          <a:lstStyle/>
          <a:p>
            <a:pPr marL="0" marR="0" lvl="0" indent="0" algn="ctr" rtl="0">
              <a:lnSpc>
                <a:spcPct val="100000"/>
              </a:lnSpc>
              <a:spcBef>
                <a:spcPts val="0"/>
              </a:spcBef>
              <a:spcAft>
                <a:spcPts val="0"/>
              </a:spcAft>
              <a:buClr>
                <a:srgbClr val="000000"/>
              </a:buClr>
              <a:buSzPct val="100000"/>
              <a:buFont typeface="Calibri"/>
              <a:buNone/>
            </a:pPr>
            <a:r>
              <a:rPr lang="da-DK" sz="3600" b="1" i="0" u="none" strike="noStrike" cap="none">
                <a:solidFill>
                  <a:srgbClr val="000000"/>
                </a:solidFill>
                <a:latin typeface="Calibri"/>
                <a:ea typeface="Calibri"/>
                <a:cs typeface="Calibri"/>
                <a:sym typeface="Calibri"/>
              </a:rPr>
              <a:t>U-FTP</a:t>
            </a:r>
            <a:br>
              <a:rPr lang="da-DK" sz="1200" b="0" i="0" u="none" strike="noStrike" cap="none">
                <a:solidFill>
                  <a:srgbClr val="000000"/>
                </a:solidFill>
                <a:latin typeface="Calibri"/>
                <a:ea typeface="Calibri"/>
                <a:cs typeface="Calibri"/>
                <a:sym typeface="Calibri"/>
              </a:rPr>
            </a:br>
            <a:endParaRPr b="1"/>
          </a:p>
        </p:txBody>
      </p:sp>
      <p:sp>
        <p:nvSpPr>
          <p:cNvPr id="170" name="Google Shape;170;p10"/>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171" name="Google Shape;171;p10"/>
          <p:cNvPicPr preferRelativeResize="0"/>
          <p:nvPr/>
        </p:nvPicPr>
        <p:blipFill rotWithShape="1">
          <a:blip r:embed="rId3">
            <a:alphaModFix/>
          </a:blip>
          <a:srcRect/>
          <a:stretch/>
        </p:blipFill>
        <p:spPr>
          <a:xfrm>
            <a:off x="2802065" y="2171769"/>
            <a:ext cx="6134417" cy="389299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1"/>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SF-UTP</a:t>
            </a:r>
            <a:br>
              <a:rPr lang="da-DK" b="1"/>
            </a:br>
            <a:r>
              <a:rPr lang="da-DK" b="1"/>
              <a:t>S-FTP og F-FTP</a:t>
            </a:r>
            <a:endParaRPr/>
          </a:p>
        </p:txBody>
      </p:sp>
      <p:sp>
        <p:nvSpPr>
          <p:cNvPr id="178" name="Google Shape;178;p11"/>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179" name="Google Shape;179;p11"/>
          <p:cNvPicPr preferRelativeResize="0"/>
          <p:nvPr/>
        </p:nvPicPr>
        <p:blipFill rotWithShape="1">
          <a:blip r:embed="rId3">
            <a:alphaModFix/>
          </a:blip>
          <a:srcRect/>
          <a:stretch/>
        </p:blipFill>
        <p:spPr>
          <a:xfrm>
            <a:off x="831172" y="2847053"/>
            <a:ext cx="5633192" cy="1694835"/>
          </a:xfrm>
          <a:prstGeom prst="rect">
            <a:avLst/>
          </a:prstGeom>
          <a:noFill/>
          <a:ln>
            <a:noFill/>
          </a:ln>
        </p:spPr>
      </p:pic>
      <p:pic>
        <p:nvPicPr>
          <p:cNvPr id="180" name="Google Shape;180;p11"/>
          <p:cNvPicPr preferRelativeResize="0"/>
          <p:nvPr/>
        </p:nvPicPr>
        <p:blipFill rotWithShape="1">
          <a:blip r:embed="rId4">
            <a:alphaModFix/>
          </a:blip>
          <a:srcRect/>
          <a:stretch/>
        </p:blipFill>
        <p:spPr>
          <a:xfrm>
            <a:off x="7683910" y="2120149"/>
            <a:ext cx="2709372" cy="37167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2"/>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U-UTP og UTP</a:t>
            </a:r>
            <a:br>
              <a:rPr lang="da-DK" b="1"/>
            </a:br>
            <a:endParaRPr b="1"/>
          </a:p>
        </p:txBody>
      </p:sp>
      <p:pic>
        <p:nvPicPr>
          <p:cNvPr id="187" name="Google Shape;187;p12"/>
          <p:cNvPicPr preferRelativeResize="0">
            <a:picLocks noGrp="1"/>
          </p:cNvPicPr>
          <p:nvPr>
            <p:ph type="body" idx="1"/>
          </p:nvPr>
        </p:nvPicPr>
        <p:blipFill rotWithShape="1">
          <a:blip r:embed="rId3">
            <a:alphaModFix/>
          </a:blip>
          <a:srcRect/>
          <a:stretch/>
        </p:blipFill>
        <p:spPr>
          <a:xfrm>
            <a:off x="4798974" y="2002559"/>
            <a:ext cx="2594051" cy="393098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3"/>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Grundlæggende Data installationer PDS </a:t>
            </a:r>
            <a:br>
              <a:rPr lang="da-DK" b="1"/>
            </a:br>
            <a:r>
              <a:rPr lang="da-DK" b="1"/>
              <a:t>Solidt eller blødt netværkskabel</a:t>
            </a:r>
            <a:endParaRPr/>
          </a:p>
        </p:txBody>
      </p:sp>
      <p:pic>
        <p:nvPicPr>
          <p:cNvPr id="194" name="Google Shape;194;p13"/>
          <p:cNvPicPr preferRelativeResize="0">
            <a:picLocks noGrp="1"/>
          </p:cNvPicPr>
          <p:nvPr>
            <p:ph type="body" idx="1"/>
          </p:nvPr>
        </p:nvPicPr>
        <p:blipFill rotWithShape="1">
          <a:blip r:embed="rId3">
            <a:alphaModFix/>
          </a:blip>
          <a:srcRect/>
          <a:stretch/>
        </p:blipFill>
        <p:spPr>
          <a:xfrm>
            <a:off x="1517819" y="2610613"/>
            <a:ext cx="4108266" cy="3294063"/>
          </a:xfrm>
          <a:prstGeom prst="rect">
            <a:avLst/>
          </a:prstGeom>
          <a:noFill/>
          <a:ln>
            <a:noFill/>
          </a:ln>
        </p:spPr>
      </p:pic>
      <p:pic>
        <p:nvPicPr>
          <p:cNvPr id="195" name="Google Shape;195;p13"/>
          <p:cNvPicPr preferRelativeResize="0"/>
          <p:nvPr/>
        </p:nvPicPr>
        <p:blipFill rotWithShape="1">
          <a:blip r:embed="rId4">
            <a:alphaModFix/>
          </a:blip>
          <a:srcRect/>
          <a:stretch/>
        </p:blipFill>
        <p:spPr>
          <a:xfrm>
            <a:off x="7069769" y="2324151"/>
            <a:ext cx="4108266" cy="3580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4"/>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dirty="0"/>
              <a:t>Hvad betyder de forskellige </a:t>
            </a:r>
            <a:r>
              <a:rPr lang="da-DK" b="1" dirty="0">
                <a:solidFill>
                  <a:schemeClr val="tx1"/>
                </a:solidFill>
              </a:rPr>
              <a:t>Kategorier</a:t>
            </a:r>
            <a:r>
              <a:rPr lang="da-DK" b="1" dirty="0"/>
              <a:t> i netværkskabler</a:t>
            </a:r>
            <a:endParaRPr dirty="0"/>
          </a:p>
        </p:txBody>
      </p:sp>
      <p:sp>
        <p:nvSpPr>
          <p:cNvPr id="202" name="Google Shape;202;p14"/>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203" name="Google Shape;203;p14"/>
          <p:cNvPicPr preferRelativeResize="0"/>
          <p:nvPr/>
        </p:nvPicPr>
        <p:blipFill rotWithShape="1">
          <a:blip r:embed="rId3">
            <a:alphaModFix/>
          </a:blip>
          <a:srcRect/>
          <a:stretch/>
        </p:blipFill>
        <p:spPr>
          <a:xfrm>
            <a:off x="1051953" y="2002559"/>
            <a:ext cx="10009777" cy="390211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5"/>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dirty="0"/>
              <a:t>Hvad betyder de forskellige </a:t>
            </a:r>
            <a:r>
              <a:rPr lang="da-DK" b="1" dirty="0">
                <a:solidFill>
                  <a:schemeClr val="tx1"/>
                </a:solidFill>
              </a:rPr>
              <a:t>kategorier</a:t>
            </a:r>
            <a:r>
              <a:rPr lang="da-DK" b="1" dirty="0"/>
              <a:t> i netværkskabler</a:t>
            </a:r>
            <a:endParaRPr dirty="0"/>
          </a:p>
        </p:txBody>
      </p:sp>
      <p:sp>
        <p:nvSpPr>
          <p:cNvPr id="210" name="Google Shape;210;p15"/>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211" name="Google Shape;211;p15"/>
          <p:cNvPicPr preferRelativeResize="0"/>
          <p:nvPr/>
        </p:nvPicPr>
        <p:blipFill rotWithShape="1">
          <a:blip r:embed="rId3">
            <a:alphaModFix/>
          </a:blip>
          <a:srcRect/>
          <a:stretch/>
        </p:blipFill>
        <p:spPr>
          <a:xfrm>
            <a:off x="544212" y="2171768"/>
            <a:ext cx="5551788" cy="2164257"/>
          </a:xfrm>
          <a:prstGeom prst="rect">
            <a:avLst/>
          </a:prstGeom>
          <a:noFill/>
          <a:ln>
            <a:noFill/>
          </a:ln>
        </p:spPr>
      </p:pic>
      <p:sp>
        <p:nvSpPr>
          <p:cNvPr id="212" name="Google Shape;212;p15"/>
          <p:cNvSpPr txBox="1"/>
          <p:nvPr/>
        </p:nvSpPr>
        <p:spPr>
          <a:xfrm>
            <a:off x="6267462" y="2171768"/>
            <a:ext cx="5052141" cy="36009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800" b="1">
                <a:solidFill>
                  <a:schemeClr val="dk1"/>
                </a:solidFill>
                <a:latin typeface="Times New Roman"/>
                <a:ea typeface="Times New Roman"/>
                <a:cs typeface="Times New Roman"/>
                <a:sym typeface="Times New Roman"/>
              </a:rPr>
              <a:t>Cat 5e netværkskabel</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Cat 5e er en udviklet udgave af Cat 5 kablet, derfor hedder det Cat 5e for enhanced. Internet kabel i kategori Cat 5e understøtter 1Gbps med frekvens på 100-250MHz. Køber du et Cat 5e kabel er du garanteret, at det understøtter 1Gbps eller 1000Mbps hastigheder over 100m. Kablet er designet med mindre interferens mellem lederne og understøttelse af Gigabit hastighed. Den øgede hastighed opnås ved at kablet bruger 4 par-ledere i stedet for 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6"/>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dirty="0"/>
              <a:t>Hvad betyder de forskellige </a:t>
            </a:r>
            <a:r>
              <a:rPr lang="da-DK" b="1" dirty="0">
                <a:solidFill>
                  <a:schemeClr val="tx1"/>
                </a:solidFill>
              </a:rPr>
              <a:t>kategorier</a:t>
            </a:r>
            <a:r>
              <a:rPr lang="da-DK" b="1" dirty="0"/>
              <a:t> i netværkskabler</a:t>
            </a:r>
            <a:endParaRPr dirty="0"/>
          </a:p>
        </p:txBody>
      </p:sp>
      <p:sp>
        <p:nvSpPr>
          <p:cNvPr id="219" name="Google Shape;219;p16"/>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220" name="Google Shape;220;p16"/>
          <p:cNvPicPr preferRelativeResize="0"/>
          <p:nvPr/>
        </p:nvPicPr>
        <p:blipFill rotWithShape="1">
          <a:blip r:embed="rId3">
            <a:alphaModFix/>
          </a:blip>
          <a:srcRect/>
          <a:stretch/>
        </p:blipFill>
        <p:spPr>
          <a:xfrm>
            <a:off x="544212" y="2171768"/>
            <a:ext cx="5551788" cy="2164257"/>
          </a:xfrm>
          <a:prstGeom prst="rect">
            <a:avLst/>
          </a:prstGeom>
          <a:noFill/>
          <a:ln>
            <a:noFill/>
          </a:ln>
        </p:spPr>
      </p:pic>
      <p:sp>
        <p:nvSpPr>
          <p:cNvPr id="221" name="Google Shape;221;p16"/>
          <p:cNvSpPr txBox="1"/>
          <p:nvPr/>
        </p:nvSpPr>
        <p:spPr>
          <a:xfrm>
            <a:off x="6274378" y="2002559"/>
            <a:ext cx="5477740" cy="38472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b="1">
                <a:solidFill>
                  <a:schemeClr val="dk1"/>
                </a:solidFill>
                <a:latin typeface="Times New Roman"/>
                <a:ea typeface="Times New Roman"/>
                <a:cs typeface="Times New Roman"/>
                <a:sym typeface="Times New Roman"/>
              </a:rPr>
              <a:t>Cat 6 netværkskabel</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Cat 6 er overtageren til Cat 5e og derfor designet som det bedste ”allround” netværkskabel. Cat 6 kabel har højere kapacitet og er mere modstandsdygtig overfor udefrakommende støj. Cat 6 kablerne har ændret lidt på designet i forhold til Cat 5 kablet. Det er noget tykkere og kan transmittere større mængder data end Cat 5 og Cat 5e, men kun over kortere afstande. Internet kabel i kategori Cat 6 understøtter en båndbredde på 250 MHz og hastigheder på op til 10Gbps op til 50 meter og omkring 2Gbps derover.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7"/>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dirty="0"/>
              <a:t>Hvad betyder de forskellige </a:t>
            </a:r>
            <a:r>
              <a:rPr lang="da-DK" b="1" dirty="0">
                <a:solidFill>
                  <a:schemeClr val="tx1"/>
                </a:solidFill>
              </a:rPr>
              <a:t>kategorier</a:t>
            </a:r>
            <a:r>
              <a:rPr lang="da-DK" b="1" dirty="0"/>
              <a:t> i netværkskabler</a:t>
            </a:r>
            <a:endParaRPr dirty="0"/>
          </a:p>
        </p:txBody>
      </p:sp>
      <p:sp>
        <p:nvSpPr>
          <p:cNvPr id="228" name="Google Shape;228;p17"/>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229" name="Google Shape;229;p17"/>
          <p:cNvPicPr preferRelativeResize="0"/>
          <p:nvPr/>
        </p:nvPicPr>
        <p:blipFill rotWithShape="1">
          <a:blip r:embed="rId3">
            <a:alphaModFix/>
          </a:blip>
          <a:srcRect/>
          <a:stretch/>
        </p:blipFill>
        <p:spPr>
          <a:xfrm>
            <a:off x="544212" y="2171768"/>
            <a:ext cx="5551788" cy="2164257"/>
          </a:xfrm>
          <a:prstGeom prst="rect">
            <a:avLst/>
          </a:prstGeom>
          <a:noFill/>
          <a:ln>
            <a:noFill/>
          </a:ln>
        </p:spPr>
      </p:pic>
      <p:sp>
        <p:nvSpPr>
          <p:cNvPr id="230" name="Google Shape;230;p17"/>
          <p:cNvSpPr txBox="1"/>
          <p:nvPr/>
        </p:nvSpPr>
        <p:spPr>
          <a:xfrm>
            <a:off x="6231949" y="1880822"/>
            <a:ext cx="5686424" cy="44627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Times New Roman"/>
              <a:buNone/>
            </a:pPr>
            <a:r>
              <a:rPr lang="da-DK" sz="2400" b="1" i="0" u="none" strike="noStrike" cap="none">
                <a:solidFill>
                  <a:srgbClr val="000000"/>
                </a:solidFill>
                <a:latin typeface="Times New Roman"/>
                <a:ea typeface="Times New Roman"/>
                <a:cs typeface="Times New Roman"/>
                <a:sym typeface="Times New Roman"/>
              </a:rPr>
              <a:t>Cat 6a netværkskabel</a:t>
            </a:r>
            <a:endParaRPr/>
          </a:p>
          <a:p>
            <a:pPr marL="0" marR="0" lvl="0" indent="0" algn="l" rtl="0">
              <a:lnSpc>
                <a:spcPct val="100000"/>
              </a:lnSpc>
              <a:spcBef>
                <a:spcPts val="0"/>
              </a:spcBef>
              <a:spcAft>
                <a:spcPts val="0"/>
              </a:spcAft>
              <a:buClr>
                <a:srgbClr val="000000"/>
              </a:buClr>
              <a:buSzPts val="2000"/>
              <a:buFont typeface="Times New Roman"/>
              <a:buNone/>
            </a:pPr>
            <a:r>
              <a:rPr lang="da-DK" sz="2000" b="0" i="0" u="none" strike="noStrike" cap="none">
                <a:solidFill>
                  <a:srgbClr val="000000"/>
                </a:solidFill>
                <a:latin typeface="Times New Roman"/>
                <a:ea typeface="Times New Roman"/>
                <a:cs typeface="Times New Roman"/>
                <a:sym typeface="Times New Roman"/>
              </a:rPr>
              <a:t>Cat 6a er en videreudviklet udgave af Cat 6 kabel, som har dobbelt kapacitet i forhold til det almindelige Cat 6 kabel. En anden fordel er at man kan føre længere kabel, uden at slække på datahastigheden. Cat 6a har endnu tykkere plastikkappe end Cat 6 for at holde støj ude, så man skal være opmærksom på, at det kan være lidt mere besværligt at arbejde med. Internet kabel i kategori Cat6a understøtter en båndbredde på 500 MHz og hastigheder på 10Gbps. Cat 6a er derfor velegnet til lidt mere krævende installationer, der fx skal overføre 4K Ultra HD video eller spil der kræver stor båndbredde.</a:t>
            </a:r>
            <a:endParaRPr/>
          </a:p>
          <a:p>
            <a:pPr marL="0" marR="0" lvl="0" indent="0" algn="l" rtl="0">
              <a:lnSpc>
                <a:spcPct val="100000"/>
              </a:lnSpc>
              <a:spcBef>
                <a:spcPts val="0"/>
              </a:spcBef>
              <a:spcAft>
                <a:spcPts val="0"/>
              </a:spcAft>
              <a:buClr>
                <a:schemeClr val="dk1"/>
              </a:buClr>
              <a:buSzPts val="2000"/>
              <a:buFont typeface="Century Gothic"/>
              <a:buNone/>
            </a:pPr>
            <a:endParaRPr sz="20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8"/>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dirty="0"/>
              <a:t>Hvad betyder de forskellige </a:t>
            </a:r>
            <a:r>
              <a:rPr lang="da-DK" b="1" dirty="0">
                <a:solidFill>
                  <a:schemeClr val="tx1"/>
                </a:solidFill>
              </a:rPr>
              <a:t>Kategorier</a:t>
            </a:r>
            <a:r>
              <a:rPr lang="da-DK" b="1" dirty="0"/>
              <a:t> i netværkskabler</a:t>
            </a:r>
            <a:endParaRPr dirty="0"/>
          </a:p>
        </p:txBody>
      </p:sp>
      <p:sp>
        <p:nvSpPr>
          <p:cNvPr id="237" name="Google Shape;237;p18"/>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238" name="Google Shape;238;p18"/>
          <p:cNvPicPr preferRelativeResize="0"/>
          <p:nvPr/>
        </p:nvPicPr>
        <p:blipFill rotWithShape="1">
          <a:blip r:embed="rId3">
            <a:alphaModFix/>
          </a:blip>
          <a:srcRect/>
          <a:stretch/>
        </p:blipFill>
        <p:spPr>
          <a:xfrm>
            <a:off x="544212" y="2171768"/>
            <a:ext cx="5551788" cy="2164257"/>
          </a:xfrm>
          <a:prstGeom prst="rect">
            <a:avLst/>
          </a:prstGeom>
          <a:noFill/>
          <a:ln>
            <a:noFill/>
          </a:ln>
        </p:spPr>
      </p:pic>
      <p:sp>
        <p:nvSpPr>
          <p:cNvPr id="239" name="Google Shape;239;p18"/>
          <p:cNvSpPr txBox="1"/>
          <p:nvPr/>
        </p:nvSpPr>
        <p:spPr>
          <a:xfrm>
            <a:off x="544212" y="4726817"/>
            <a:ext cx="5551788"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b="0" i="0" u="none" strike="noStrike" cap="none">
                <a:solidFill>
                  <a:srgbClr val="000000"/>
                </a:solidFill>
                <a:latin typeface="Times New Roman"/>
                <a:ea typeface="Times New Roman"/>
                <a:cs typeface="Times New Roman"/>
                <a:sym typeface="Times New Roman"/>
              </a:rPr>
              <a:t>Når vi kommer op i dette kategori-niveau og højere kategorier skelner man ikke længere mellem om kablet er skærmet eller ikke skærmet. Det gør man ikke da kablerne er designet med så høje specifikationer, at de i princippet altid vil fungere som skærmede</a:t>
            </a:r>
            <a:endParaRPr sz="1800">
              <a:solidFill>
                <a:schemeClr val="dk1"/>
              </a:solidFill>
              <a:latin typeface="Times New Roman"/>
              <a:ea typeface="Times New Roman"/>
              <a:cs typeface="Times New Roman"/>
              <a:sym typeface="Times New Roman"/>
            </a:endParaRPr>
          </a:p>
        </p:txBody>
      </p:sp>
      <p:sp>
        <p:nvSpPr>
          <p:cNvPr id="240" name="Google Shape;240;p18"/>
          <p:cNvSpPr txBox="1"/>
          <p:nvPr/>
        </p:nvSpPr>
        <p:spPr>
          <a:xfrm>
            <a:off x="6096000" y="1746711"/>
            <a:ext cx="5969330" cy="45243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Times New Roman"/>
              <a:buNone/>
            </a:pPr>
            <a:r>
              <a:rPr lang="da-DK" sz="1600" b="1" i="0" u="none" strike="noStrike" cap="none">
                <a:solidFill>
                  <a:srgbClr val="000000"/>
                </a:solidFill>
                <a:latin typeface="Times New Roman"/>
                <a:ea typeface="Times New Roman"/>
                <a:cs typeface="Times New Roman"/>
                <a:sym typeface="Times New Roman"/>
              </a:rPr>
              <a:t>Cat 7 netværkskabel</a:t>
            </a:r>
            <a:endParaRPr/>
          </a:p>
          <a:p>
            <a:pPr marL="0" marR="0" lvl="0" indent="0" algn="l" rtl="0">
              <a:lnSpc>
                <a:spcPct val="100000"/>
              </a:lnSpc>
              <a:spcBef>
                <a:spcPts val="0"/>
              </a:spcBef>
              <a:spcAft>
                <a:spcPts val="0"/>
              </a:spcAft>
              <a:buClr>
                <a:srgbClr val="000000"/>
              </a:buClr>
              <a:buSzPts val="1600"/>
              <a:buFont typeface="Times New Roman"/>
              <a:buNone/>
            </a:pPr>
            <a:r>
              <a:rPr lang="da-DK" sz="1600" b="0" i="0" u="none" strike="noStrike" cap="none">
                <a:solidFill>
                  <a:srgbClr val="000000"/>
                </a:solidFill>
                <a:latin typeface="Times New Roman"/>
                <a:ea typeface="Times New Roman"/>
                <a:cs typeface="Times New Roman"/>
                <a:sym typeface="Times New Roman"/>
              </a:rPr>
              <a:t>Med Cat 7 netværkskablerne kommer vi op i netværkskabler med meget stor båndbredde. Faktisk så høj, at der ikke er mange internetforbindelser, der overhovedet kan levere så store hastigheder. Derfor vil det i praksis ikke være relevant for den almindelige bruger. Internet kabel i kategori Cat 7 understøtter en båndbredde på 600 MHz og hastigheder på op til 10Gbps over 100 meter. Cat 7 er derfor velegnet til professionelle og meget krævende installationer, hvor der skal overføres store mængder data, som fx 4K Ultra HD video eller spil der kræver stor båndbredde. På kortere distancer kan du opnå hastigheder på 40Gbps ved 50m eller hele 100Gbps over 15m. Netværkskabel Cat 7 har så høje specifikationer, at det altid vil være skærmet.</a:t>
            </a:r>
            <a:endParaRPr/>
          </a:p>
          <a:p>
            <a:pPr marL="0" marR="0" lvl="0" indent="0" algn="l" rtl="0">
              <a:lnSpc>
                <a:spcPct val="100000"/>
              </a:lnSpc>
              <a:spcBef>
                <a:spcPts val="0"/>
              </a:spcBef>
              <a:spcAft>
                <a:spcPts val="0"/>
              </a:spcAft>
              <a:buClr>
                <a:srgbClr val="000000"/>
              </a:buClr>
              <a:buSzPts val="1600"/>
              <a:buFont typeface="Times New Roman"/>
              <a:buNone/>
            </a:pPr>
            <a:r>
              <a:rPr lang="da-DK" sz="1600" b="0" i="0" u="none" strike="noStrike" cap="none">
                <a:solidFill>
                  <a:srgbClr val="000000"/>
                </a:solidFill>
                <a:latin typeface="Times New Roman"/>
                <a:ea typeface="Times New Roman"/>
                <a:cs typeface="Times New Roman"/>
                <a:sym typeface="Times New Roman"/>
              </a:rPr>
              <a:t>Man kan i virkeligheden sige, at da Cat 7 blev designet til at kunne yde 10Gbps over 100 meter (når der står ”over 100 meter”, vil det sige at det kan klare hastigheden op til 100 meter), blev det i princippet overhalet indenom af Cat 6a kablerne, der opnåede samme hastigheder, perfekt til den almindelige bruger.</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9"/>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dirty="0"/>
              <a:t>Hvad betyder de forskellige kategorier i netværkskabler</a:t>
            </a:r>
            <a:endParaRPr dirty="0"/>
          </a:p>
        </p:txBody>
      </p:sp>
      <p:sp>
        <p:nvSpPr>
          <p:cNvPr id="247" name="Google Shape;247;p19"/>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248" name="Google Shape;248;p19"/>
          <p:cNvPicPr preferRelativeResize="0"/>
          <p:nvPr/>
        </p:nvPicPr>
        <p:blipFill rotWithShape="1">
          <a:blip r:embed="rId3">
            <a:alphaModFix/>
          </a:blip>
          <a:srcRect/>
          <a:stretch/>
        </p:blipFill>
        <p:spPr>
          <a:xfrm>
            <a:off x="544212" y="2171768"/>
            <a:ext cx="5551788" cy="2164257"/>
          </a:xfrm>
          <a:prstGeom prst="rect">
            <a:avLst/>
          </a:prstGeom>
          <a:noFill/>
          <a:ln>
            <a:noFill/>
          </a:ln>
        </p:spPr>
      </p:pic>
      <p:sp>
        <p:nvSpPr>
          <p:cNvPr id="249" name="Google Shape;249;p19"/>
          <p:cNvSpPr txBox="1"/>
          <p:nvPr/>
        </p:nvSpPr>
        <p:spPr>
          <a:xfrm>
            <a:off x="6359163" y="2269696"/>
            <a:ext cx="5136151" cy="20005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b="1">
                <a:solidFill>
                  <a:schemeClr val="dk1"/>
                </a:solidFill>
                <a:latin typeface="Times New Roman"/>
                <a:ea typeface="Times New Roman"/>
                <a:cs typeface="Times New Roman"/>
                <a:sym typeface="Times New Roman"/>
              </a:rPr>
              <a:t>Cat 7a netværkskabel</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Cat 7a netværkskabel er meget kraftig skærmet med folie skærmet lederpar og flettet yderskæm.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I modsætningen til Cat 7 kablet understøtter det op til 1000Mhz båndbredde som anvendes til højhastighedsnetværk samt 10Gbps.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20"/>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betyder de forskellige kategorier i netværkskabler</a:t>
            </a:r>
            <a:endParaRPr/>
          </a:p>
        </p:txBody>
      </p:sp>
      <p:sp>
        <p:nvSpPr>
          <p:cNvPr id="256" name="Google Shape;256;p20"/>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pic>
        <p:nvPicPr>
          <p:cNvPr id="257" name="Google Shape;257;p20"/>
          <p:cNvPicPr preferRelativeResize="0"/>
          <p:nvPr/>
        </p:nvPicPr>
        <p:blipFill rotWithShape="1">
          <a:blip r:embed="rId3">
            <a:alphaModFix/>
          </a:blip>
          <a:srcRect/>
          <a:stretch/>
        </p:blipFill>
        <p:spPr>
          <a:xfrm>
            <a:off x="544212" y="2171768"/>
            <a:ext cx="5551788" cy="2164257"/>
          </a:xfrm>
          <a:prstGeom prst="rect">
            <a:avLst/>
          </a:prstGeom>
          <a:noFill/>
          <a:ln>
            <a:noFill/>
          </a:ln>
        </p:spPr>
      </p:pic>
      <p:sp>
        <p:nvSpPr>
          <p:cNvPr id="258" name="Google Shape;258;p20"/>
          <p:cNvSpPr txBox="1"/>
          <p:nvPr/>
        </p:nvSpPr>
        <p:spPr>
          <a:xfrm>
            <a:off x="6096000" y="1807074"/>
            <a:ext cx="6103916" cy="44627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400" b="1">
                <a:solidFill>
                  <a:schemeClr val="dk1"/>
                </a:solidFill>
                <a:latin typeface="Times New Roman"/>
                <a:ea typeface="Times New Roman"/>
                <a:cs typeface="Times New Roman"/>
                <a:sym typeface="Times New Roman"/>
              </a:rPr>
              <a:t>Cat 8 netværkskabel</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Cat 8 netværkskabler er nyeste skud på stammen af netværks kategorier, og det er udelukkende designet til netværks- og data-centre og professionelle installationer, hvor der er korte afstande fra server til switch. Kablet er endnu ikke særlig udbredt og er derfor stadig meget dyrt. Internet kabel Cat 8 understøtter en båndbredde på 2000MHz og hastigheder på op til 40Gbps over 100 meter. Cat 8 kabel har så høje specifikationer, at det i praksis altid er skærmet. Der findes også Cat 8.1 kabler, der er designet til 25 / 40GBASE-T applikationer med et transmissionsområde på op til 30 meter og transmissionsydelse på op til 2 GHz (fire gange båndbredden på Cat 6a).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21"/>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Hvilken kategori skal man vælge?</a:t>
            </a:r>
            <a:endParaRPr/>
          </a:p>
        </p:txBody>
      </p:sp>
      <p:sp>
        <p:nvSpPr>
          <p:cNvPr id="264" name="Google Shape;264;p21"/>
          <p:cNvSpPr txBox="1"/>
          <p:nvPr/>
        </p:nvSpPr>
        <p:spPr>
          <a:xfrm>
            <a:off x="752104" y="1620225"/>
            <a:ext cx="10687792" cy="23082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dirty="0">
                <a:solidFill>
                  <a:schemeClr val="dk1"/>
                </a:solidFill>
                <a:latin typeface="Times New Roman"/>
                <a:ea typeface="Times New Roman"/>
                <a:cs typeface="Times New Roman"/>
                <a:sym typeface="Times New Roman"/>
              </a:rPr>
              <a:t>Generelt kan man sige at Cat 7, Cat 7a og Cat 8 kabler er uegnede til almindelig kontor kabling.</a:t>
            </a:r>
            <a:endParaRPr dirty="0"/>
          </a:p>
          <a:p>
            <a:pPr marL="0" marR="0" lvl="0" indent="0" algn="l" rtl="0">
              <a:spcBef>
                <a:spcPts val="0"/>
              </a:spcBef>
              <a:spcAft>
                <a:spcPts val="0"/>
              </a:spcAft>
              <a:buNone/>
            </a:pPr>
            <a:endParaRPr sz="1800"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da-DK" sz="1800" dirty="0">
                <a:solidFill>
                  <a:schemeClr val="dk1"/>
                </a:solidFill>
                <a:latin typeface="Times New Roman"/>
                <a:ea typeface="Times New Roman"/>
                <a:cs typeface="Times New Roman"/>
                <a:sym typeface="Times New Roman"/>
              </a:rPr>
              <a:t>Et Cat 5e netværkskabel understøtter hastigheder på 1Gbps med en frekvens på 100-250MHz i længder på op til 100m. Du kan både finde Cat 5e som et skærmet eller </a:t>
            </a:r>
            <a:r>
              <a:rPr lang="da-DK" sz="1800" dirty="0" err="1">
                <a:solidFill>
                  <a:schemeClr val="dk1"/>
                </a:solidFill>
                <a:latin typeface="Times New Roman"/>
                <a:ea typeface="Times New Roman"/>
                <a:cs typeface="Times New Roman"/>
                <a:sym typeface="Times New Roman"/>
              </a:rPr>
              <a:t>uskærmet</a:t>
            </a:r>
            <a:r>
              <a:rPr lang="da-DK" sz="1800" dirty="0">
                <a:solidFill>
                  <a:schemeClr val="dk1"/>
                </a:solidFill>
                <a:latin typeface="Times New Roman"/>
                <a:ea typeface="Times New Roman"/>
                <a:cs typeface="Times New Roman"/>
                <a:sym typeface="Times New Roman"/>
              </a:rPr>
              <a:t> kabel.</a:t>
            </a:r>
            <a:endParaRPr dirty="0"/>
          </a:p>
          <a:p>
            <a:pPr marL="0" marR="0" lvl="0" indent="0" algn="l" rtl="0">
              <a:spcBef>
                <a:spcPts val="0"/>
              </a:spcBef>
              <a:spcAft>
                <a:spcPts val="0"/>
              </a:spcAft>
              <a:buNone/>
            </a:pPr>
            <a:r>
              <a:rPr lang="da-DK" sz="1800" dirty="0">
                <a:solidFill>
                  <a:schemeClr val="dk1"/>
                </a:solidFill>
                <a:latin typeface="Times New Roman"/>
                <a:ea typeface="Times New Roman"/>
                <a:cs typeface="Times New Roman"/>
                <a:sym typeface="Times New Roman"/>
              </a:rPr>
              <a:t>Cat 6 understøtter 10Gbps op til 55m med frekvens på 250MHz. Man kan også finde Cat 6a kabler, som har endnu bedre specifikationer. Vi anbefaler oftest Cat 5 (</a:t>
            </a:r>
            <a:r>
              <a:rPr lang="da-DK" sz="1800" dirty="0">
                <a:solidFill>
                  <a:srgbClr val="FF0000"/>
                </a:solidFill>
                <a:latin typeface="Times New Roman"/>
                <a:ea typeface="Times New Roman"/>
                <a:cs typeface="Times New Roman"/>
                <a:sym typeface="Times New Roman"/>
              </a:rPr>
              <a:t>Cat 5e</a:t>
            </a:r>
            <a:r>
              <a:rPr lang="da-DK" sz="1800" dirty="0">
                <a:solidFill>
                  <a:schemeClr val="dk1"/>
                </a:solidFill>
                <a:latin typeface="Times New Roman"/>
                <a:ea typeface="Times New Roman"/>
                <a:cs typeface="Times New Roman"/>
                <a:sym typeface="Times New Roman"/>
              </a:rPr>
              <a:t>) eller Cat 6 til private.</a:t>
            </a:r>
            <a:endParaRPr dirty="0"/>
          </a:p>
          <a:p>
            <a:pPr marL="0" marR="0" lvl="0" indent="0" algn="l" rtl="0">
              <a:spcBef>
                <a:spcPts val="0"/>
              </a:spcBef>
              <a:spcAft>
                <a:spcPts val="0"/>
              </a:spcAft>
              <a:buNone/>
            </a:pPr>
            <a:r>
              <a:rPr lang="da-DK" sz="1800" dirty="0">
                <a:solidFill>
                  <a:schemeClr val="dk1"/>
                </a:solidFill>
                <a:latin typeface="Times New Roman"/>
                <a:ea typeface="Times New Roman"/>
                <a:cs typeface="Times New Roman"/>
                <a:sym typeface="Times New Roman"/>
              </a:rPr>
              <a:t>Cat 6a eller Cat 7 anbefaler vi til erhverv og professionelle, der har mere specifikke krav til interferens og båndbredde. Det hele kommer dog an på, hvad der er mest hensigtsmæssigt for den enkelte installation.</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2"/>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Hvilken kategori skal man vælge?</a:t>
            </a:r>
            <a:endParaRPr/>
          </a:p>
        </p:txBody>
      </p:sp>
      <p:sp>
        <p:nvSpPr>
          <p:cNvPr id="270" name="Google Shape;270;p22"/>
          <p:cNvSpPr txBox="1"/>
          <p:nvPr/>
        </p:nvSpPr>
        <p:spPr>
          <a:xfrm>
            <a:off x="752104" y="1775867"/>
            <a:ext cx="10687792" cy="42473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Times New Roman"/>
              <a:buNone/>
            </a:pPr>
            <a:r>
              <a:rPr lang="da-DK" sz="1800" b="0" i="0" u="none" strike="noStrike" cap="none">
                <a:solidFill>
                  <a:srgbClr val="000000"/>
                </a:solidFill>
                <a:latin typeface="Times New Roman"/>
                <a:ea typeface="Times New Roman"/>
                <a:cs typeface="Times New Roman"/>
                <a:sym typeface="Times New Roman"/>
              </a:rPr>
              <a:t>Cat 5, Cat 6 og Cat 6a mere end rigeligt til den almindelige bruger. I virkeligheden er det oftest hastigheden på din internetforbindelse, der vil fungere som flaskehals. Er du professionel montør og har behov for at kunne lave hurtigere netværk kan du overveje Cat 7 eller Cat 8 kabler, men generelt er disse til brugere, der har mere specifikke krav til interferens og båndbredde.</a:t>
            </a:r>
            <a:endParaRPr/>
          </a:p>
          <a:p>
            <a:pPr marL="0" marR="0" lvl="0" indent="0" algn="l" rtl="0">
              <a:lnSpc>
                <a:spcPct val="100000"/>
              </a:lnSpc>
              <a:spcBef>
                <a:spcPts val="0"/>
              </a:spcBef>
              <a:spcAft>
                <a:spcPts val="0"/>
              </a:spcAft>
              <a:buClr>
                <a:srgbClr val="000000"/>
              </a:buClr>
              <a:buSzPts val="1800"/>
              <a:buFont typeface="Times New Roman"/>
              <a:buNone/>
            </a:pPr>
            <a:r>
              <a:rPr lang="da-DK" sz="1800" b="0" i="0" u="none" strike="noStrike" cap="none">
                <a:solidFill>
                  <a:srgbClr val="000000"/>
                </a:solidFill>
                <a:latin typeface="Times New Roman"/>
                <a:ea typeface="Times New Roman"/>
                <a:cs typeface="Times New Roman"/>
                <a:sym typeface="Times New Roman"/>
              </a:rPr>
              <a:t>Når vi kommer op i de højere kategorier er det på sin plads at spørge om det i det hele taget er nødvendigt. For den helt almindelige bruger, selv dem med stort dataforbrug af 4K tv og online spil er de almindelige Cat 5 og Cat 6 kabler mere end rigeligt. Netflix skriver selv at deres 4K UHD udsendelser kræver en forbindelse med 25Mbps, så her er selv Cat5 kabler rigeligt. Med andre ord er det ikke nødvendigt at kigge på Cat 7 og højere, med mindre du har helt specifikke krav til kablerne. Du kan godt blande forskellige kategorier netværkskabler i dit netværk, men husk at intet er bedre eller hurtigere end det svageste led Husk at dette også gælder stik i netværket. Derfor vil det heller ikke give mening at have Cat 7 kabler i hele sit netværk, hvis din router eller switch kun understøtter lavere hastigheder. Selv hvis du har lynhurtigt 1000Mbit Fiberinternet kan de færreste servere (inkl. harddisken) udnytte disse hastigheder alligevel.</a:t>
            </a:r>
            <a:endParaRPr/>
          </a:p>
          <a:p>
            <a:pPr marL="0" marR="0" lvl="0" indent="0" algn="l" rtl="0">
              <a:lnSpc>
                <a:spcPct val="100000"/>
              </a:lnSpc>
              <a:spcBef>
                <a:spcPts val="0"/>
              </a:spcBef>
              <a:spcAft>
                <a:spcPts val="0"/>
              </a:spcAft>
              <a:buClr>
                <a:srgbClr val="000000"/>
              </a:buClr>
              <a:buSzPts val="1800"/>
              <a:buFont typeface="Times New Roman"/>
              <a:buNone/>
            </a:pPr>
            <a:r>
              <a:rPr lang="da-DK" sz="1800" b="0" i="0" u="none" strike="noStrike" cap="none">
                <a:solidFill>
                  <a:srgbClr val="000000"/>
                </a:solidFill>
                <a:latin typeface="Times New Roman"/>
                <a:ea typeface="Times New Roman"/>
                <a:cs typeface="Times New Roman"/>
                <a:sym typeface="Times New Roman"/>
              </a:rPr>
              <a:t>Derfor vil man i praksis ikke mærke forskel på om man bruger Cat 5e, Cat 6 eller Cat 7 kabler, da båndbredden i forvejen er højere end tilsluttet udstyr kan overføre.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3"/>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Få det bedste netværk</a:t>
            </a:r>
            <a:endParaRPr/>
          </a:p>
        </p:txBody>
      </p:sp>
      <p:sp>
        <p:nvSpPr>
          <p:cNvPr id="277" name="Google Shape;277;p23"/>
          <p:cNvSpPr txBox="1"/>
          <p:nvPr/>
        </p:nvSpPr>
        <p:spPr>
          <a:xfrm>
            <a:off x="1451579" y="2015732"/>
            <a:ext cx="9865466" cy="4037749"/>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B71E42"/>
              </a:buClr>
              <a:buSzPts val="1600"/>
              <a:buFont typeface="Arial"/>
              <a:buNone/>
            </a:pPr>
            <a:r>
              <a:rPr lang="da-DK" sz="1600" b="1" i="0" u="none" strike="noStrike" cap="none">
                <a:solidFill>
                  <a:srgbClr val="000000"/>
                </a:solidFill>
                <a:latin typeface="Gill Sans"/>
                <a:ea typeface="Gill Sans"/>
                <a:cs typeface="Gill Sans"/>
                <a:sym typeface="Gill Sans"/>
              </a:rPr>
              <a:t>Det kan godt virke som en jungle når man skal finde det bedst egnet netværks kabel. </a:t>
            </a:r>
            <a:endParaRPr/>
          </a:p>
          <a:p>
            <a:pPr marL="0" marR="0" lvl="0" indent="0" algn="l" rtl="0">
              <a:lnSpc>
                <a:spcPct val="120000"/>
              </a:lnSpc>
              <a:spcBef>
                <a:spcPts val="1000"/>
              </a:spcBef>
              <a:spcAft>
                <a:spcPts val="0"/>
              </a:spcAft>
              <a:buClr>
                <a:srgbClr val="B71E42"/>
              </a:buClr>
              <a:buSzPts val="1600"/>
              <a:buFont typeface="Arial"/>
              <a:buNone/>
            </a:pPr>
            <a:r>
              <a:rPr lang="da-DK" sz="1600" b="0" i="0" u="none" strike="noStrike" cap="none">
                <a:solidFill>
                  <a:srgbClr val="000000"/>
                </a:solidFill>
                <a:latin typeface="Gill Sans"/>
                <a:ea typeface="Gill Sans"/>
                <a:cs typeface="Gill Sans"/>
                <a:sym typeface="Gill Sans"/>
              </a:rPr>
              <a:t>Skal det være blød eller hård core (cu leder)</a:t>
            </a:r>
            <a:endParaRPr/>
          </a:p>
          <a:p>
            <a:pPr marL="0" marR="0" lvl="0" indent="0" algn="l" rtl="0">
              <a:lnSpc>
                <a:spcPct val="120000"/>
              </a:lnSpc>
              <a:spcBef>
                <a:spcPts val="1000"/>
              </a:spcBef>
              <a:spcAft>
                <a:spcPts val="0"/>
              </a:spcAft>
              <a:buClr>
                <a:srgbClr val="B71E42"/>
              </a:buClr>
              <a:buSzPts val="1600"/>
              <a:buFont typeface="Arial"/>
              <a:buNone/>
            </a:pPr>
            <a:r>
              <a:rPr lang="da-DK" sz="1600" b="0" i="0" u="none" strike="noStrike" cap="none">
                <a:solidFill>
                  <a:srgbClr val="000000"/>
                </a:solidFill>
                <a:latin typeface="Gill Sans"/>
                <a:ea typeface="Gill Sans"/>
                <a:cs typeface="Gill Sans"/>
                <a:sym typeface="Gill Sans"/>
              </a:rPr>
              <a:t>Skal det være skærmet eller uskærmet</a:t>
            </a:r>
            <a:endParaRPr/>
          </a:p>
          <a:p>
            <a:pPr marL="0" marR="0" lvl="0" indent="0" algn="l" rtl="0">
              <a:lnSpc>
                <a:spcPct val="120000"/>
              </a:lnSpc>
              <a:spcBef>
                <a:spcPts val="1000"/>
              </a:spcBef>
              <a:spcAft>
                <a:spcPts val="0"/>
              </a:spcAft>
              <a:buClr>
                <a:srgbClr val="B71E42"/>
              </a:buClr>
              <a:buSzPts val="1600"/>
              <a:buFont typeface="Arial"/>
              <a:buNone/>
            </a:pPr>
            <a:r>
              <a:rPr lang="da-DK" sz="1600" b="0" i="0" u="none" strike="noStrike" cap="none">
                <a:solidFill>
                  <a:srgbClr val="000000"/>
                </a:solidFill>
                <a:latin typeface="Gill Sans"/>
                <a:ea typeface="Gill Sans"/>
                <a:cs typeface="Gill Sans"/>
                <a:sym typeface="Gill Sans"/>
              </a:rPr>
              <a:t>Hvilken skærm skal benyttes i de forskellige omgivelser</a:t>
            </a:r>
            <a:endParaRPr/>
          </a:p>
          <a:p>
            <a:pPr marL="0" marR="0" lvl="0" indent="0" algn="l" rtl="0">
              <a:lnSpc>
                <a:spcPct val="120000"/>
              </a:lnSpc>
              <a:spcBef>
                <a:spcPts val="1000"/>
              </a:spcBef>
              <a:spcAft>
                <a:spcPts val="0"/>
              </a:spcAft>
              <a:buClr>
                <a:srgbClr val="B71E42"/>
              </a:buClr>
              <a:buSzPts val="1600"/>
              <a:buFont typeface="Arial"/>
              <a:buNone/>
            </a:pPr>
            <a:r>
              <a:rPr lang="da-DK" sz="1600" b="0" i="0" u="none" strike="noStrike" cap="none">
                <a:solidFill>
                  <a:srgbClr val="000000"/>
                </a:solidFill>
                <a:latin typeface="Gill Sans"/>
                <a:ea typeface="Gill Sans"/>
                <a:cs typeface="Gill Sans"/>
                <a:sym typeface="Gill Sans"/>
              </a:rPr>
              <a:t>Hvilken udvendig beskyttelse skal kablet have: skal det i jorden, bliver det udsat for varme, bliver det udsat for sollys</a:t>
            </a:r>
            <a:endParaRPr/>
          </a:p>
          <a:p>
            <a:pPr marL="0" marR="0" lvl="0" indent="0" algn="l" rtl="0">
              <a:lnSpc>
                <a:spcPct val="120000"/>
              </a:lnSpc>
              <a:spcBef>
                <a:spcPts val="1000"/>
              </a:spcBef>
              <a:spcAft>
                <a:spcPts val="0"/>
              </a:spcAft>
              <a:buClr>
                <a:srgbClr val="B71E42"/>
              </a:buClr>
              <a:buSzPts val="1600"/>
              <a:buFont typeface="Arial"/>
              <a:buNone/>
            </a:pPr>
            <a:r>
              <a:rPr lang="da-DK" sz="1600" b="0" i="0" u="none" strike="noStrike" cap="none">
                <a:solidFill>
                  <a:srgbClr val="000000"/>
                </a:solidFill>
                <a:latin typeface="Gill Sans"/>
                <a:ea typeface="Gill Sans"/>
                <a:cs typeface="Gill Sans"/>
                <a:sym typeface="Gill Sans"/>
              </a:rPr>
              <a:t>Hvor lang skal kablet være</a:t>
            </a:r>
            <a:endParaRPr/>
          </a:p>
          <a:p>
            <a:pPr marL="0" marR="0" lvl="0" indent="0" algn="l" rtl="0">
              <a:lnSpc>
                <a:spcPct val="120000"/>
              </a:lnSpc>
              <a:spcBef>
                <a:spcPts val="1000"/>
              </a:spcBef>
              <a:spcAft>
                <a:spcPts val="0"/>
              </a:spcAft>
              <a:buClr>
                <a:srgbClr val="B71E42"/>
              </a:buClr>
              <a:buSzPts val="1600"/>
              <a:buFont typeface="Arial"/>
              <a:buNone/>
            </a:pPr>
            <a:r>
              <a:rPr lang="da-DK" sz="1600" b="0" i="0" u="none" strike="noStrike" cap="none">
                <a:solidFill>
                  <a:srgbClr val="000000"/>
                </a:solidFill>
                <a:latin typeface="Gill Sans"/>
                <a:ea typeface="Gill Sans"/>
                <a:cs typeface="Gill Sans"/>
                <a:sym typeface="Gill Sans"/>
              </a:rPr>
              <a:t>Skal det være ”krydset”</a:t>
            </a:r>
            <a:endParaRPr/>
          </a:p>
          <a:p>
            <a:pPr marL="0" marR="0" lvl="0" indent="0" algn="l" rtl="0">
              <a:lnSpc>
                <a:spcPct val="120000"/>
              </a:lnSpc>
              <a:spcBef>
                <a:spcPts val="1000"/>
              </a:spcBef>
              <a:spcAft>
                <a:spcPts val="0"/>
              </a:spcAft>
              <a:buClr>
                <a:srgbClr val="B71E42"/>
              </a:buClr>
              <a:buSzPts val="1600"/>
              <a:buFont typeface="Arial"/>
              <a:buNone/>
            </a:pPr>
            <a:r>
              <a:rPr lang="da-DK" sz="1600" b="0" i="0" u="none" strike="noStrike" cap="none">
                <a:solidFill>
                  <a:srgbClr val="000000"/>
                </a:solidFill>
                <a:latin typeface="Gill Sans"/>
                <a:ea typeface="Gill Sans"/>
                <a:cs typeface="Gill Sans"/>
                <a:sym typeface="Gill Sans"/>
              </a:rPr>
              <a:t>Hvilken hastighed skal det være for</a:t>
            </a:r>
            <a:endParaRPr/>
          </a:p>
          <a:p>
            <a:pPr marL="0" marR="0" lvl="0" indent="0" algn="l" rtl="0">
              <a:lnSpc>
                <a:spcPct val="120000"/>
              </a:lnSpc>
              <a:spcBef>
                <a:spcPts val="1000"/>
              </a:spcBef>
              <a:spcAft>
                <a:spcPts val="0"/>
              </a:spcAft>
              <a:buClr>
                <a:srgbClr val="B71E42"/>
              </a:buClr>
              <a:buSzPts val="1600"/>
              <a:buFont typeface="Arial"/>
              <a:buNone/>
            </a:pPr>
            <a:r>
              <a:rPr lang="da-DK" sz="1600" b="0" i="0" u="none" strike="noStrike" cap="none">
                <a:solidFill>
                  <a:srgbClr val="000000"/>
                </a:solidFill>
                <a:latin typeface="Gill Sans"/>
                <a:ea typeface="Gill Sans"/>
                <a:cs typeface="Gill Sans"/>
                <a:sym typeface="Gill Sans"/>
              </a:rPr>
              <a:t>Prisen.</a:t>
            </a:r>
            <a:endParaRPr/>
          </a:p>
          <a:p>
            <a:pPr marL="228600" marR="0" lvl="0" indent="-127000" algn="l" rtl="0">
              <a:lnSpc>
                <a:spcPct val="120000"/>
              </a:lnSpc>
              <a:spcBef>
                <a:spcPts val="1000"/>
              </a:spcBef>
              <a:spcAft>
                <a:spcPts val="0"/>
              </a:spcAft>
              <a:buClr>
                <a:srgbClr val="B71E42"/>
              </a:buClr>
              <a:buSzPts val="1600"/>
              <a:buFont typeface="Arial"/>
              <a:buNone/>
            </a:pPr>
            <a:endParaRPr sz="1600" b="0" i="0" u="none" strike="noStrike" cap="none">
              <a:solidFill>
                <a:srgbClr val="000000"/>
              </a:solidFill>
              <a:latin typeface="Gill Sans"/>
              <a:ea typeface="Gill Sans"/>
              <a:cs typeface="Gill Sans"/>
              <a:sym typeface="Gill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4"/>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Times New Roman"/>
              <a:buNone/>
            </a:pPr>
            <a:r>
              <a:rPr lang="da-DK" b="1">
                <a:latin typeface="Times New Roman"/>
                <a:ea typeface="Times New Roman"/>
                <a:cs typeface="Times New Roman"/>
                <a:sym typeface="Times New Roman"/>
              </a:rPr>
              <a:t>Her er 10 yderligere punkter du skal overveje</a:t>
            </a:r>
            <a:endParaRPr/>
          </a:p>
        </p:txBody>
      </p:sp>
      <p:sp>
        <p:nvSpPr>
          <p:cNvPr id="283" name="Google Shape;283;p24"/>
          <p:cNvSpPr txBox="1"/>
          <p:nvPr/>
        </p:nvSpPr>
        <p:spPr>
          <a:xfrm>
            <a:off x="1458455" y="1477941"/>
            <a:ext cx="9603275" cy="4543480"/>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B71E42"/>
              </a:buClr>
              <a:buSzPts val="1800"/>
              <a:buFont typeface="Arial"/>
              <a:buNone/>
            </a:pPr>
            <a:r>
              <a:rPr lang="da-DK" sz="1800" b="0" i="0" u="none" strike="noStrike" cap="none" dirty="0">
                <a:solidFill>
                  <a:srgbClr val="000000"/>
                </a:solidFill>
                <a:latin typeface="Times New Roman"/>
                <a:ea typeface="Times New Roman"/>
                <a:cs typeface="Times New Roman"/>
                <a:sym typeface="Times New Roman"/>
              </a:rPr>
              <a:t>Jo flere MHz = jo hurtigere og bedre er kablet</a:t>
            </a:r>
            <a:endParaRPr dirty="0"/>
          </a:p>
          <a:p>
            <a:pPr marL="0" marR="0" lvl="0" indent="0" algn="l" rtl="0">
              <a:lnSpc>
                <a:spcPct val="120000"/>
              </a:lnSpc>
              <a:spcBef>
                <a:spcPts val="1000"/>
              </a:spcBef>
              <a:spcAft>
                <a:spcPts val="0"/>
              </a:spcAft>
              <a:buClr>
                <a:srgbClr val="B71E42"/>
              </a:buClr>
              <a:buSzPts val="1800"/>
              <a:buFont typeface="Arial"/>
              <a:buNone/>
            </a:pPr>
            <a:r>
              <a:rPr lang="da-DK" sz="1800" b="0" i="0" u="none" strike="noStrike" cap="none" dirty="0">
                <a:solidFill>
                  <a:srgbClr val="000000"/>
                </a:solidFill>
                <a:latin typeface="Times New Roman"/>
                <a:ea typeface="Times New Roman"/>
                <a:cs typeface="Times New Roman"/>
                <a:sym typeface="Times New Roman"/>
              </a:rPr>
              <a:t>Smid </a:t>
            </a:r>
            <a:r>
              <a:rPr lang="da-DK" sz="1800" b="0" i="0" u="none" strike="noStrike" cap="none" dirty="0" err="1">
                <a:solidFill>
                  <a:srgbClr val="000000"/>
                </a:solidFill>
                <a:latin typeface="Times New Roman"/>
                <a:ea typeface="Times New Roman"/>
                <a:cs typeface="Times New Roman"/>
                <a:sym typeface="Times New Roman"/>
              </a:rPr>
              <a:t>cat</a:t>
            </a:r>
            <a:r>
              <a:rPr lang="da-DK" sz="1800" b="0" i="0" u="none" strike="noStrike" cap="none" dirty="0">
                <a:solidFill>
                  <a:srgbClr val="000000"/>
                </a:solidFill>
                <a:latin typeface="Times New Roman"/>
                <a:ea typeface="Times New Roman"/>
                <a:cs typeface="Times New Roman"/>
                <a:sym typeface="Times New Roman"/>
              </a:rPr>
              <a:t> 3 </a:t>
            </a:r>
            <a:r>
              <a:rPr lang="da-DK" sz="1800" b="0" i="0" u="none" strike="noStrike" cap="none" dirty="0" err="1">
                <a:solidFill>
                  <a:srgbClr val="000000"/>
                </a:solidFill>
                <a:latin typeface="Times New Roman"/>
                <a:ea typeface="Times New Roman"/>
                <a:cs typeface="Times New Roman"/>
                <a:sym typeface="Times New Roman"/>
              </a:rPr>
              <a:t>cat</a:t>
            </a:r>
            <a:r>
              <a:rPr lang="da-DK" sz="1800" b="0" i="0" u="none" strike="noStrike" cap="none" dirty="0">
                <a:solidFill>
                  <a:srgbClr val="000000"/>
                </a:solidFill>
                <a:latin typeface="Times New Roman"/>
                <a:ea typeface="Times New Roman"/>
                <a:cs typeface="Times New Roman"/>
                <a:sym typeface="Times New Roman"/>
              </a:rPr>
              <a:t> 4 kabler ud, de er for langsomme</a:t>
            </a:r>
            <a:endParaRPr dirty="0"/>
          </a:p>
          <a:p>
            <a:pPr marL="0" marR="0" lvl="0" indent="0" algn="l" rtl="0">
              <a:lnSpc>
                <a:spcPct val="120000"/>
              </a:lnSpc>
              <a:spcBef>
                <a:spcPts val="1000"/>
              </a:spcBef>
              <a:spcAft>
                <a:spcPts val="0"/>
              </a:spcAft>
              <a:buClr>
                <a:srgbClr val="B71E42"/>
              </a:buClr>
              <a:buSzPts val="1800"/>
              <a:buFont typeface="Arial"/>
              <a:buNone/>
            </a:pPr>
            <a:r>
              <a:rPr lang="da-DK" sz="1800" b="0" i="0" u="none" strike="noStrike" cap="none" dirty="0">
                <a:solidFill>
                  <a:srgbClr val="000000"/>
                </a:solidFill>
                <a:latin typeface="Times New Roman"/>
                <a:ea typeface="Times New Roman"/>
                <a:cs typeface="Times New Roman"/>
                <a:sym typeface="Times New Roman"/>
              </a:rPr>
              <a:t>Køb ikke </a:t>
            </a:r>
            <a:r>
              <a:rPr lang="da-DK" sz="1800" b="0" i="0" u="none" strike="noStrike" cap="none" dirty="0" err="1">
                <a:solidFill>
                  <a:srgbClr val="000000"/>
                </a:solidFill>
                <a:latin typeface="Times New Roman"/>
                <a:ea typeface="Times New Roman"/>
                <a:cs typeface="Times New Roman"/>
                <a:sym typeface="Times New Roman"/>
              </a:rPr>
              <a:t>cat</a:t>
            </a:r>
            <a:r>
              <a:rPr lang="da-DK" sz="1800" b="0" i="0" u="none" strike="noStrike" cap="none" dirty="0">
                <a:solidFill>
                  <a:srgbClr val="000000"/>
                </a:solidFill>
                <a:latin typeface="Times New Roman"/>
                <a:ea typeface="Times New Roman"/>
                <a:cs typeface="Times New Roman"/>
                <a:sym typeface="Times New Roman"/>
              </a:rPr>
              <a:t> 5 kabler, de er for langsomme</a:t>
            </a:r>
            <a:endParaRPr dirty="0"/>
          </a:p>
          <a:p>
            <a:pPr marL="0" marR="0" lvl="0" indent="0" algn="l" rtl="0">
              <a:lnSpc>
                <a:spcPct val="120000"/>
              </a:lnSpc>
              <a:spcBef>
                <a:spcPts val="1000"/>
              </a:spcBef>
              <a:spcAft>
                <a:spcPts val="0"/>
              </a:spcAft>
              <a:buClr>
                <a:srgbClr val="B71E42"/>
              </a:buClr>
              <a:buSzPts val="1800"/>
              <a:buFont typeface="Arial"/>
              <a:buNone/>
            </a:pPr>
            <a:r>
              <a:rPr lang="da-DK" sz="1800" b="0" i="0" u="none" strike="noStrike" cap="none" dirty="0">
                <a:solidFill>
                  <a:srgbClr val="000000"/>
                </a:solidFill>
                <a:latin typeface="Times New Roman"/>
                <a:ea typeface="Times New Roman"/>
                <a:cs typeface="Times New Roman"/>
                <a:sym typeface="Times New Roman"/>
              </a:rPr>
              <a:t>Cat 5e og </a:t>
            </a:r>
            <a:r>
              <a:rPr lang="da-DK" sz="1800" b="0" i="0" u="none" strike="noStrike" cap="none" dirty="0" err="1">
                <a:solidFill>
                  <a:srgbClr val="000000"/>
                </a:solidFill>
                <a:latin typeface="Times New Roman"/>
                <a:ea typeface="Times New Roman"/>
                <a:cs typeface="Times New Roman"/>
                <a:sym typeface="Times New Roman"/>
              </a:rPr>
              <a:t>cat</a:t>
            </a:r>
            <a:r>
              <a:rPr lang="da-DK" sz="1800" b="0" i="0" u="none" strike="noStrike" cap="none" dirty="0">
                <a:solidFill>
                  <a:srgbClr val="000000"/>
                </a:solidFill>
                <a:latin typeface="Times New Roman"/>
                <a:ea typeface="Times New Roman"/>
                <a:cs typeface="Times New Roman"/>
                <a:sym typeface="Times New Roman"/>
              </a:rPr>
              <a:t> 6 er gode kabler til privat og virksomheder</a:t>
            </a:r>
            <a:endParaRPr dirty="0"/>
          </a:p>
          <a:p>
            <a:pPr marL="0" marR="0" lvl="0" indent="0" algn="l" rtl="0">
              <a:lnSpc>
                <a:spcPct val="120000"/>
              </a:lnSpc>
              <a:spcBef>
                <a:spcPts val="1000"/>
              </a:spcBef>
              <a:spcAft>
                <a:spcPts val="0"/>
              </a:spcAft>
              <a:buClr>
                <a:srgbClr val="B71E42"/>
              </a:buClr>
              <a:buSzPts val="1800"/>
              <a:buFont typeface="Arial"/>
              <a:buNone/>
            </a:pPr>
            <a:r>
              <a:rPr lang="da-DK" sz="1800" b="0" i="0" u="none" strike="noStrike" cap="none" dirty="0">
                <a:solidFill>
                  <a:srgbClr val="000000"/>
                </a:solidFill>
                <a:latin typeface="Times New Roman"/>
                <a:ea typeface="Times New Roman"/>
                <a:cs typeface="Times New Roman"/>
                <a:sym typeface="Times New Roman"/>
              </a:rPr>
              <a:t>Cat 6A er til ”power over Ethernet” (</a:t>
            </a:r>
            <a:r>
              <a:rPr lang="da-DK" sz="1800" b="0" i="0" u="none" strike="noStrike" cap="none" dirty="0" err="1">
                <a:solidFill>
                  <a:srgbClr val="000000"/>
                </a:solidFill>
                <a:latin typeface="Times New Roman"/>
                <a:ea typeface="Times New Roman"/>
                <a:cs typeface="Times New Roman"/>
                <a:sym typeface="Times New Roman"/>
              </a:rPr>
              <a:t>PoE</a:t>
            </a:r>
            <a:r>
              <a:rPr lang="da-DK" sz="1800" b="0" i="0" u="none" strike="noStrike" cap="none" dirty="0">
                <a:solidFill>
                  <a:srgbClr val="000000"/>
                </a:solidFill>
                <a:latin typeface="Times New Roman"/>
                <a:ea typeface="Times New Roman"/>
                <a:cs typeface="Times New Roman"/>
                <a:sym typeface="Times New Roman"/>
              </a:rPr>
              <a:t>)</a:t>
            </a:r>
            <a:endParaRPr dirty="0"/>
          </a:p>
          <a:p>
            <a:pPr marL="0" marR="0" lvl="0" indent="0" algn="l" rtl="0">
              <a:lnSpc>
                <a:spcPct val="120000"/>
              </a:lnSpc>
              <a:spcBef>
                <a:spcPts val="1000"/>
              </a:spcBef>
              <a:spcAft>
                <a:spcPts val="0"/>
              </a:spcAft>
              <a:buClr>
                <a:srgbClr val="B71E42"/>
              </a:buClr>
              <a:buSzPts val="1800"/>
              <a:buFont typeface="Arial"/>
              <a:buNone/>
            </a:pPr>
            <a:r>
              <a:rPr lang="da-DK" sz="1800" b="0" i="0" u="none" strike="noStrike" cap="none" dirty="0">
                <a:solidFill>
                  <a:srgbClr val="000000"/>
                </a:solidFill>
                <a:latin typeface="Times New Roman"/>
                <a:ea typeface="Times New Roman"/>
                <a:cs typeface="Times New Roman"/>
                <a:sym typeface="Times New Roman"/>
              </a:rPr>
              <a:t>Cat 7 er en fremtidssikring</a:t>
            </a:r>
            <a:endParaRPr dirty="0"/>
          </a:p>
          <a:p>
            <a:pPr marL="0" marR="0" lvl="0" indent="0" algn="l" rtl="0">
              <a:lnSpc>
                <a:spcPct val="120000"/>
              </a:lnSpc>
              <a:spcBef>
                <a:spcPts val="1000"/>
              </a:spcBef>
              <a:spcAft>
                <a:spcPts val="0"/>
              </a:spcAft>
              <a:buClr>
                <a:srgbClr val="B71E42"/>
              </a:buClr>
              <a:buSzPts val="1800"/>
              <a:buFont typeface="Arial"/>
              <a:buNone/>
            </a:pPr>
            <a:r>
              <a:rPr lang="da-DK" sz="1800" b="0" i="0" u="none" strike="noStrike" cap="none" dirty="0">
                <a:solidFill>
                  <a:srgbClr val="000000"/>
                </a:solidFill>
                <a:latin typeface="Times New Roman"/>
                <a:ea typeface="Times New Roman"/>
                <a:cs typeface="Times New Roman"/>
                <a:sym typeface="Times New Roman"/>
              </a:rPr>
              <a:t>Cat 7A er både fremtidssikret og til </a:t>
            </a:r>
            <a:r>
              <a:rPr lang="da-DK" sz="1800" b="0" i="0" u="none" strike="noStrike" cap="none" dirty="0" err="1">
                <a:solidFill>
                  <a:srgbClr val="000000"/>
                </a:solidFill>
                <a:latin typeface="Times New Roman"/>
                <a:ea typeface="Times New Roman"/>
                <a:cs typeface="Times New Roman"/>
                <a:sym typeface="Times New Roman"/>
              </a:rPr>
              <a:t>PoE</a:t>
            </a:r>
            <a:endParaRPr dirty="0"/>
          </a:p>
          <a:p>
            <a:pPr marL="0" marR="0" lvl="0" indent="0" algn="l" rtl="0">
              <a:lnSpc>
                <a:spcPct val="120000"/>
              </a:lnSpc>
              <a:spcBef>
                <a:spcPts val="1000"/>
              </a:spcBef>
              <a:spcAft>
                <a:spcPts val="0"/>
              </a:spcAft>
              <a:buClr>
                <a:srgbClr val="B71E42"/>
              </a:buClr>
              <a:buSzPts val="1800"/>
              <a:buFont typeface="Arial"/>
              <a:buNone/>
            </a:pPr>
            <a:r>
              <a:rPr lang="da-DK" sz="1800" b="0" i="0" u="none" strike="noStrike" cap="none" dirty="0">
                <a:solidFill>
                  <a:srgbClr val="000000"/>
                </a:solidFill>
                <a:latin typeface="Times New Roman"/>
                <a:ea typeface="Times New Roman"/>
                <a:cs typeface="Times New Roman"/>
                <a:sym typeface="Times New Roman"/>
              </a:rPr>
              <a:t>Cat 8 er hurtigste men måske ikke nødvendigt</a:t>
            </a:r>
            <a:endParaRPr dirty="0"/>
          </a:p>
          <a:p>
            <a:pPr marL="0" marR="0" lvl="0" indent="0" algn="l" rtl="0">
              <a:lnSpc>
                <a:spcPct val="120000"/>
              </a:lnSpc>
              <a:spcBef>
                <a:spcPts val="1000"/>
              </a:spcBef>
              <a:spcAft>
                <a:spcPts val="0"/>
              </a:spcAft>
              <a:buClr>
                <a:srgbClr val="B71E42"/>
              </a:buClr>
              <a:buSzPts val="1800"/>
              <a:buFont typeface="Arial"/>
              <a:buNone/>
            </a:pPr>
            <a:r>
              <a:rPr lang="da-DK" sz="1800" b="0" i="0" u="none" strike="noStrike" cap="none" dirty="0">
                <a:solidFill>
                  <a:srgbClr val="000000"/>
                </a:solidFill>
                <a:latin typeface="Times New Roman"/>
                <a:ea typeface="Times New Roman"/>
                <a:cs typeface="Times New Roman"/>
                <a:sym typeface="Times New Roman"/>
              </a:rPr>
              <a:t>Der er skærmet og </a:t>
            </a:r>
            <a:r>
              <a:rPr lang="da-DK" sz="1800" b="0" i="0" u="none" strike="noStrike" cap="none" dirty="0" err="1">
                <a:solidFill>
                  <a:srgbClr val="000000"/>
                </a:solidFill>
                <a:latin typeface="Times New Roman"/>
                <a:ea typeface="Times New Roman"/>
                <a:cs typeface="Times New Roman"/>
                <a:sym typeface="Times New Roman"/>
              </a:rPr>
              <a:t>uskærmet</a:t>
            </a:r>
            <a:r>
              <a:rPr lang="da-DK" sz="1800" b="0" i="0" u="none" strike="noStrike" cap="none" dirty="0">
                <a:solidFill>
                  <a:srgbClr val="000000"/>
                </a:solidFill>
                <a:latin typeface="Times New Roman"/>
                <a:ea typeface="Times New Roman"/>
                <a:cs typeface="Times New Roman"/>
                <a:sym typeface="Times New Roman"/>
              </a:rPr>
              <a:t> kabler</a:t>
            </a:r>
            <a:endParaRPr dirty="0"/>
          </a:p>
          <a:p>
            <a:pPr marL="0" marR="0" lvl="0" indent="0" algn="l" rtl="0">
              <a:lnSpc>
                <a:spcPct val="120000"/>
              </a:lnSpc>
              <a:spcBef>
                <a:spcPts val="1000"/>
              </a:spcBef>
              <a:spcAft>
                <a:spcPts val="0"/>
              </a:spcAft>
              <a:buClr>
                <a:srgbClr val="B71E42"/>
              </a:buClr>
              <a:buSzPts val="1800"/>
              <a:buFont typeface="Arial"/>
              <a:buNone/>
            </a:pPr>
            <a:r>
              <a:rPr lang="da-DK" sz="1800" b="0" i="0" u="none" strike="noStrike" cap="none" dirty="0">
                <a:solidFill>
                  <a:srgbClr val="000000"/>
                </a:solidFill>
                <a:latin typeface="Times New Roman"/>
                <a:ea typeface="Times New Roman"/>
                <a:cs typeface="Times New Roman"/>
                <a:sym typeface="Times New Roman"/>
              </a:rPr>
              <a:t>Er afstanden over 100 meter skal du have en forlænger (i form af switch, </a:t>
            </a:r>
            <a:r>
              <a:rPr lang="da-DK" sz="1800" b="0" i="0" u="none" strike="noStrike" cap="none">
                <a:solidFill>
                  <a:srgbClr val="000000"/>
                </a:solidFill>
                <a:latin typeface="Times New Roman"/>
                <a:ea typeface="Times New Roman"/>
                <a:cs typeface="Times New Roman"/>
                <a:sym typeface="Times New Roman"/>
              </a:rPr>
              <a:t>eller lignende)</a:t>
            </a:r>
            <a:endParaRPr/>
          </a:p>
          <a:p>
            <a:pPr marL="228600" marR="0" lvl="0" indent="-114300" algn="l" rtl="0">
              <a:lnSpc>
                <a:spcPct val="120000"/>
              </a:lnSpc>
              <a:spcBef>
                <a:spcPts val="1000"/>
              </a:spcBef>
              <a:spcAft>
                <a:spcPts val="0"/>
              </a:spcAft>
              <a:buClr>
                <a:srgbClr val="B71E42"/>
              </a:buClr>
              <a:buSzPts val="1800"/>
              <a:buFont typeface="Arial"/>
              <a:buNone/>
            </a:pPr>
            <a:endParaRPr sz="1800" b="0" i="0" u="none" strike="noStrike" cap="none" dirty="0">
              <a:solidFill>
                <a:srgbClr val="000000"/>
              </a:solidFill>
              <a:latin typeface="Gill Sans"/>
              <a:ea typeface="Gill Sans"/>
              <a:cs typeface="Gill Sans"/>
              <a:sym typeface="Gill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3">
                                            <p:txEl>
                                              <p:pRg st="0" end="0"/>
                                            </p:txEl>
                                          </p:spTgt>
                                        </p:tgtEl>
                                        <p:attrNameLst>
                                          <p:attrName>style.visibility</p:attrName>
                                        </p:attrNameLst>
                                      </p:cBhvr>
                                      <p:to>
                                        <p:strVal val="visible"/>
                                      </p:to>
                                    </p:set>
                                    <p:anim calcmode="lin" valueType="num">
                                      <p:cBhvr additive="base">
                                        <p:cTn id="7" dur="500"/>
                                        <p:tgtEl>
                                          <p:spTgt spid="2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83">
                                            <p:txEl>
                                              <p:pRg st="1" end="1"/>
                                            </p:txEl>
                                          </p:spTgt>
                                        </p:tgtEl>
                                        <p:attrNameLst>
                                          <p:attrName>style.visibility</p:attrName>
                                        </p:attrNameLst>
                                      </p:cBhvr>
                                      <p:to>
                                        <p:strVal val="visible"/>
                                      </p:to>
                                    </p:set>
                                    <p:anim calcmode="lin" valueType="num">
                                      <p:cBhvr additive="base">
                                        <p:cTn id="12" dur="500"/>
                                        <p:tgtEl>
                                          <p:spTgt spid="28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83">
                                            <p:txEl>
                                              <p:pRg st="2" end="2"/>
                                            </p:txEl>
                                          </p:spTgt>
                                        </p:tgtEl>
                                        <p:attrNameLst>
                                          <p:attrName>style.visibility</p:attrName>
                                        </p:attrNameLst>
                                      </p:cBhvr>
                                      <p:to>
                                        <p:strVal val="visible"/>
                                      </p:to>
                                    </p:set>
                                    <p:anim calcmode="lin" valueType="num">
                                      <p:cBhvr additive="base">
                                        <p:cTn id="17" dur="500"/>
                                        <p:tgtEl>
                                          <p:spTgt spid="2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83">
                                            <p:txEl>
                                              <p:pRg st="3" end="3"/>
                                            </p:txEl>
                                          </p:spTgt>
                                        </p:tgtEl>
                                        <p:attrNameLst>
                                          <p:attrName>style.visibility</p:attrName>
                                        </p:attrNameLst>
                                      </p:cBhvr>
                                      <p:to>
                                        <p:strVal val="visible"/>
                                      </p:to>
                                    </p:set>
                                    <p:anim calcmode="lin" valueType="num">
                                      <p:cBhvr additive="base">
                                        <p:cTn id="22" dur="500"/>
                                        <p:tgtEl>
                                          <p:spTgt spid="2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83">
                                            <p:txEl>
                                              <p:pRg st="4" end="4"/>
                                            </p:txEl>
                                          </p:spTgt>
                                        </p:tgtEl>
                                        <p:attrNameLst>
                                          <p:attrName>style.visibility</p:attrName>
                                        </p:attrNameLst>
                                      </p:cBhvr>
                                      <p:to>
                                        <p:strVal val="visible"/>
                                      </p:to>
                                    </p:set>
                                    <p:anim calcmode="lin" valueType="num">
                                      <p:cBhvr additive="base">
                                        <p:cTn id="27" dur="500"/>
                                        <p:tgtEl>
                                          <p:spTgt spid="28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83">
                                            <p:txEl>
                                              <p:pRg st="5" end="5"/>
                                            </p:txEl>
                                          </p:spTgt>
                                        </p:tgtEl>
                                        <p:attrNameLst>
                                          <p:attrName>style.visibility</p:attrName>
                                        </p:attrNameLst>
                                      </p:cBhvr>
                                      <p:to>
                                        <p:strVal val="visible"/>
                                      </p:to>
                                    </p:set>
                                    <p:anim calcmode="lin" valueType="num">
                                      <p:cBhvr additive="base">
                                        <p:cTn id="32" dur="500"/>
                                        <p:tgtEl>
                                          <p:spTgt spid="28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83">
                                            <p:txEl>
                                              <p:pRg st="6" end="6"/>
                                            </p:txEl>
                                          </p:spTgt>
                                        </p:tgtEl>
                                        <p:attrNameLst>
                                          <p:attrName>style.visibility</p:attrName>
                                        </p:attrNameLst>
                                      </p:cBhvr>
                                      <p:to>
                                        <p:strVal val="visible"/>
                                      </p:to>
                                    </p:set>
                                    <p:anim calcmode="lin" valueType="num">
                                      <p:cBhvr additive="base">
                                        <p:cTn id="37" dur="500"/>
                                        <p:tgtEl>
                                          <p:spTgt spid="28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83">
                                            <p:txEl>
                                              <p:pRg st="7" end="7"/>
                                            </p:txEl>
                                          </p:spTgt>
                                        </p:tgtEl>
                                        <p:attrNameLst>
                                          <p:attrName>style.visibility</p:attrName>
                                        </p:attrNameLst>
                                      </p:cBhvr>
                                      <p:to>
                                        <p:strVal val="visible"/>
                                      </p:to>
                                    </p:set>
                                    <p:anim calcmode="lin" valueType="num">
                                      <p:cBhvr additive="base">
                                        <p:cTn id="42" dur="500"/>
                                        <p:tgtEl>
                                          <p:spTgt spid="28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83">
                                            <p:txEl>
                                              <p:pRg st="8" end="8"/>
                                            </p:txEl>
                                          </p:spTgt>
                                        </p:tgtEl>
                                        <p:attrNameLst>
                                          <p:attrName>style.visibility</p:attrName>
                                        </p:attrNameLst>
                                      </p:cBhvr>
                                      <p:to>
                                        <p:strVal val="visible"/>
                                      </p:to>
                                    </p:set>
                                    <p:anim calcmode="lin" valueType="num">
                                      <p:cBhvr additive="base">
                                        <p:cTn id="47" dur="500"/>
                                        <p:tgtEl>
                                          <p:spTgt spid="28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83">
                                            <p:txEl>
                                              <p:pRg st="9" end="9"/>
                                            </p:txEl>
                                          </p:spTgt>
                                        </p:tgtEl>
                                        <p:attrNameLst>
                                          <p:attrName>style.visibility</p:attrName>
                                        </p:attrNameLst>
                                      </p:cBhvr>
                                      <p:to>
                                        <p:strVal val="visible"/>
                                      </p:to>
                                    </p:set>
                                    <p:anim calcmode="lin" valueType="num">
                                      <p:cBhvr additive="base">
                                        <p:cTn id="52" dur="500"/>
                                        <p:tgtEl>
                                          <p:spTgt spid="28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5"/>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Century Gothic"/>
              <a:buNone/>
            </a:pPr>
            <a:r>
              <a:rPr lang="da-DK" sz="2800"/>
              <a:t> </a:t>
            </a:r>
            <a:r>
              <a:rPr lang="da-DK" sz="2800" u="sng">
                <a:solidFill>
                  <a:schemeClr val="hlink"/>
                </a:solidFill>
                <a:hlinkClick r:id="rId3"/>
              </a:rPr>
              <a:t>https://www.youtube.com/watch?v=MfqwoGKdEHw</a:t>
            </a:r>
            <a:br>
              <a:rPr lang="da-DK" sz="2800"/>
            </a:br>
            <a:br>
              <a:rPr lang="da-DK" sz="2800"/>
            </a:br>
            <a:endParaRPr sz="2800"/>
          </a:p>
        </p:txBody>
      </p:sp>
      <p:sp>
        <p:nvSpPr>
          <p:cNvPr id="289" name="Google Shape;289;p25"/>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p>
            <a:pPr marL="228600" lvl="0" indent="-101600" algn="l" rtl="0">
              <a:lnSpc>
                <a:spcPct val="120000"/>
              </a:lnSpc>
              <a:spcBef>
                <a:spcPts val="0"/>
              </a:spcBef>
              <a:spcAft>
                <a:spcPts val="0"/>
              </a:spcAft>
              <a:buSzPts val="2000"/>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6"/>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Times New Roman"/>
              <a:buNone/>
            </a:pPr>
            <a:r>
              <a:rPr lang="da-DK" b="1">
                <a:latin typeface="Times New Roman"/>
                <a:ea typeface="Times New Roman"/>
                <a:cs typeface="Times New Roman"/>
                <a:sym typeface="Times New Roman"/>
              </a:rPr>
              <a:t>Fremføring</a:t>
            </a:r>
            <a:endParaRPr/>
          </a:p>
        </p:txBody>
      </p:sp>
      <p:sp>
        <p:nvSpPr>
          <p:cNvPr id="295" name="Google Shape;295;p26"/>
          <p:cNvSpPr txBox="1"/>
          <p:nvPr/>
        </p:nvSpPr>
        <p:spPr>
          <a:xfrm>
            <a:off x="1130269" y="1477941"/>
            <a:ext cx="9603275" cy="44012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Ved fremføring af kabler i føringsvej anbefales følgende:</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Brug ikke plastkabelbøjler. Hvis de anvendes er det korte strækninger (maks. fem meter og få kabler (maks. fem kabler) og bøjlerne skal placeres med maks. 25 cm mellemrum. </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Hver kabeltype har sin egen bakke. For yderligere information se EN 50174-2-2009</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Brug ikke vandret placerede kabelstiger</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Brug helst ikke gitterbakker, da for store bundter kan stresse kablerne. Hvis gitterbakker anvendes, må der ikke være mere end seks kabler i højden. Dog syv ved anvendelse af Schneider Electric (Wibe) gitterbakker pga. den dobbelttrådede bund</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Ved større antal placeres en dækplade i bunden af gitterbakken</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Schneider Electric anbefaler perforerede-/lukkede bakker pga. bedre EMC beskyttelse og bedre generel beskyttelse</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Kabelgennemføringer under lofter bør være overdimensionerede med min. 50%</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Træk aldrig stærkstrømskabler og PDS kabler i samme spor (henvisning til bekendtgørelsen).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27"/>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Times New Roman"/>
              <a:buNone/>
            </a:pPr>
            <a:r>
              <a:rPr lang="da-DK" b="1">
                <a:latin typeface="Times New Roman"/>
                <a:ea typeface="Times New Roman"/>
                <a:cs typeface="Times New Roman"/>
                <a:sym typeface="Times New Roman"/>
              </a:rPr>
              <a:t>Kabeltræk</a:t>
            </a:r>
            <a:endParaRPr/>
          </a:p>
        </p:txBody>
      </p:sp>
      <p:sp>
        <p:nvSpPr>
          <p:cNvPr id="301" name="Google Shape;301;p27"/>
          <p:cNvSpPr txBox="1"/>
          <p:nvPr/>
        </p:nvSpPr>
        <p:spPr>
          <a:xfrm>
            <a:off x="1130270" y="1720840"/>
            <a:ext cx="9603275" cy="2246769"/>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Under oplægning bør kablerne lægges og ikke trækkes</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Kablerne må ikke opstrappes for hårdt</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Strips bør ikke strammes, brug eventuelt velcrostrips</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Der skal klippes en meter af kablet i træk-enden efter kabeltræk</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Bøjningsradius under kabeltræk må ikke være mindre end otte x diameter</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Bøjningsradius af installerede kabler må ikke være mindre end fire x diameter</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Maks. 90 m længde.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1">
                                            <p:txEl>
                                              <p:pRg st="0" end="0"/>
                                            </p:txEl>
                                          </p:spTgt>
                                        </p:tgtEl>
                                        <p:attrNameLst>
                                          <p:attrName>style.visibility</p:attrName>
                                        </p:attrNameLst>
                                      </p:cBhvr>
                                      <p:to>
                                        <p:strVal val="visible"/>
                                      </p:to>
                                    </p:set>
                                    <p:anim calcmode="lin" valueType="num">
                                      <p:cBhvr additive="base">
                                        <p:cTn id="7" dur="500"/>
                                        <p:tgtEl>
                                          <p:spTgt spid="30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01">
                                            <p:txEl>
                                              <p:pRg st="1" end="1"/>
                                            </p:txEl>
                                          </p:spTgt>
                                        </p:tgtEl>
                                        <p:attrNameLst>
                                          <p:attrName>style.visibility</p:attrName>
                                        </p:attrNameLst>
                                      </p:cBhvr>
                                      <p:to>
                                        <p:strVal val="visible"/>
                                      </p:to>
                                    </p:set>
                                    <p:anim calcmode="lin" valueType="num">
                                      <p:cBhvr additive="base">
                                        <p:cTn id="12" dur="500"/>
                                        <p:tgtEl>
                                          <p:spTgt spid="30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01">
                                            <p:txEl>
                                              <p:pRg st="2" end="2"/>
                                            </p:txEl>
                                          </p:spTgt>
                                        </p:tgtEl>
                                        <p:attrNameLst>
                                          <p:attrName>style.visibility</p:attrName>
                                        </p:attrNameLst>
                                      </p:cBhvr>
                                      <p:to>
                                        <p:strVal val="visible"/>
                                      </p:to>
                                    </p:set>
                                    <p:anim calcmode="lin" valueType="num">
                                      <p:cBhvr additive="base">
                                        <p:cTn id="17" dur="500"/>
                                        <p:tgtEl>
                                          <p:spTgt spid="30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1">
                                            <p:txEl>
                                              <p:pRg st="3" end="3"/>
                                            </p:txEl>
                                          </p:spTgt>
                                        </p:tgtEl>
                                        <p:attrNameLst>
                                          <p:attrName>style.visibility</p:attrName>
                                        </p:attrNameLst>
                                      </p:cBhvr>
                                      <p:to>
                                        <p:strVal val="visible"/>
                                      </p:to>
                                    </p:set>
                                    <p:anim calcmode="lin" valueType="num">
                                      <p:cBhvr additive="base">
                                        <p:cTn id="22" dur="500"/>
                                        <p:tgtEl>
                                          <p:spTgt spid="30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01">
                                            <p:txEl>
                                              <p:pRg st="4" end="4"/>
                                            </p:txEl>
                                          </p:spTgt>
                                        </p:tgtEl>
                                        <p:attrNameLst>
                                          <p:attrName>style.visibility</p:attrName>
                                        </p:attrNameLst>
                                      </p:cBhvr>
                                      <p:to>
                                        <p:strVal val="visible"/>
                                      </p:to>
                                    </p:set>
                                    <p:anim calcmode="lin" valueType="num">
                                      <p:cBhvr additive="base">
                                        <p:cTn id="27" dur="500"/>
                                        <p:tgtEl>
                                          <p:spTgt spid="30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01">
                                            <p:txEl>
                                              <p:pRg st="5" end="5"/>
                                            </p:txEl>
                                          </p:spTgt>
                                        </p:tgtEl>
                                        <p:attrNameLst>
                                          <p:attrName>style.visibility</p:attrName>
                                        </p:attrNameLst>
                                      </p:cBhvr>
                                      <p:to>
                                        <p:strVal val="visible"/>
                                      </p:to>
                                    </p:set>
                                    <p:anim calcmode="lin" valueType="num">
                                      <p:cBhvr additive="base">
                                        <p:cTn id="32" dur="500"/>
                                        <p:tgtEl>
                                          <p:spTgt spid="30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01">
                                            <p:txEl>
                                              <p:pRg st="6" end="6"/>
                                            </p:txEl>
                                          </p:spTgt>
                                        </p:tgtEl>
                                        <p:attrNameLst>
                                          <p:attrName>style.visibility</p:attrName>
                                        </p:attrNameLst>
                                      </p:cBhvr>
                                      <p:to>
                                        <p:strVal val="visible"/>
                                      </p:to>
                                    </p:set>
                                    <p:anim calcmode="lin" valueType="num">
                                      <p:cBhvr additive="base">
                                        <p:cTn id="37" dur="500"/>
                                        <p:tgtEl>
                                          <p:spTgt spid="30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8"/>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Gitterbakke Wibe- </a:t>
            </a:r>
            <a:br>
              <a:rPr lang="da-DK" b="1"/>
            </a:br>
            <a:r>
              <a:rPr lang="da-DK" b="1"/>
              <a:t>højde på bakke 7 cm</a:t>
            </a:r>
            <a:endParaRPr/>
          </a:p>
        </p:txBody>
      </p:sp>
      <p:pic>
        <p:nvPicPr>
          <p:cNvPr id="307" name="Google Shape;307;p28"/>
          <p:cNvPicPr preferRelativeResize="0"/>
          <p:nvPr/>
        </p:nvPicPr>
        <p:blipFill rotWithShape="1">
          <a:blip r:embed="rId3">
            <a:alphaModFix/>
          </a:blip>
          <a:srcRect/>
          <a:stretch/>
        </p:blipFill>
        <p:spPr>
          <a:xfrm>
            <a:off x="2279917" y="2002558"/>
            <a:ext cx="3525166" cy="4125867"/>
          </a:xfrm>
          <a:prstGeom prst="rect">
            <a:avLst/>
          </a:prstGeom>
          <a:noFill/>
          <a:ln>
            <a:noFill/>
          </a:ln>
        </p:spPr>
      </p:pic>
      <p:sp>
        <p:nvSpPr>
          <p:cNvPr id="308" name="Google Shape;308;p28"/>
          <p:cNvSpPr txBox="1"/>
          <p:nvPr/>
        </p:nvSpPr>
        <p:spPr>
          <a:xfrm>
            <a:off x="6477728" y="2002559"/>
            <a:ext cx="3811868"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Skemaet viser mængden af kabler, der kan være i gitterbakken ved brug af de forskellige Actassi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Systemer.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9"/>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Gitterbakke Wibe- </a:t>
            </a:r>
            <a:br>
              <a:rPr lang="da-DK" b="1"/>
            </a:br>
            <a:r>
              <a:rPr lang="da-DK" b="1"/>
              <a:t>Kabelbakke 75% fyld</a:t>
            </a:r>
            <a:endParaRPr/>
          </a:p>
        </p:txBody>
      </p:sp>
      <p:pic>
        <p:nvPicPr>
          <p:cNvPr id="314" name="Google Shape;314;p29"/>
          <p:cNvPicPr preferRelativeResize="0"/>
          <p:nvPr/>
        </p:nvPicPr>
        <p:blipFill rotWithShape="1">
          <a:blip r:embed="rId3">
            <a:alphaModFix/>
          </a:blip>
          <a:srcRect/>
          <a:stretch/>
        </p:blipFill>
        <p:spPr>
          <a:xfrm>
            <a:off x="2071991" y="1937479"/>
            <a:ext cx="3666937" cy="4134736"/>
          </a:xfrm>
          <a:prstGeom prst="rect">
            <a:avLst/>
          </a:prstGeom>
          <a:noFill/>
          <a:ln>
            <a:noFill/>
          </a:ln>
        </p:spPr>
      </p:pic>
      <p:sp>
        <p:nvSpPr>
          <p:cNvPr id="315" name="Google Shape;315;p29"/>
          <p:cNvSpPr txBox="1"/>
          <p:nvPr/>
        </p:nvSpPr>
        <p:spPr>
          <a:xfrm>
            <a:off x="6406404" y="2236893"/>
            <a:ext cx="3666937"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Skemaet viser mængden af kabler, der kan være i kabelbakken ved brug af de forskellige Actassi systemer.</a:t>
            </a:r>
            <a:endParaRPr/>
          </a:p>
        </p:txBody>
      </p:sp>
      <p:sp>
        <p:nvSpPr>
          <p:cNvPr id="316" name="Google Shape;316;p29"/>
          <p:cNvSpPr txBox="1"/>
          <p:nvPr/>
        </p:nvSpPr>
        <p:spPr>
          <a:xfrm>
            <a:off x="6406404" y="3794666"/>
            <a:ext cx="3372254"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Ved 100% husk låg på bakken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0"/>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Respektafstande i </a:t>
            </a:r>
            <a:br>
              <a:rPr lang="da-DK" b="1"/>
            </a:br>
            <a:r>
              <a:rPr lang="da-DK" b="1"/>
              <a:t>Optiline og TEK kanaler</a:t>
            </a:r>
            <a:endParaRPr/>
          </a:p>
        </p:txBody>
      </p:sp>
      <p:sp>
        <p:nvSpPr>
          <p:cNvPr id="322" name="Google Shape;322;p30"/>
          <p:cNvSpPr txBox="1"/>
          <p:nvPr/>
        </p:nvSpPr>
        <p:spPr>
          <a:xfrm>
            <a:off x="211936" y="1982450"/>
            <a:ext cx="1836667" cy="2893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Eksempler</a:t>
            </a:r>
            <a:r>
              <a:rPr lang="da-DK" sz="1800">
                <a:solidFill>
                  <a:schemeClr val="dk1"/>
                </a:solidFill>
                <a:latin typeface="Century Gothic"/>
                <a:ea typeface="Century Gothic"/>
                <a:cs typeface="Century Gothic"/>
                <a:sym typeface="Century Gothic"/>
              </a:rPr>
              <a:t> på hvor mange strømkredse og datakabler der kan være i de forskellige kanalstørrelser og samtidig overholde EN 50174-2:2009.</a:t>
            </a:r>
            <a:endParaRPr/>
          </a:p>
        </p:txBody>
      </p:sp>
      <p:pic>
        <p:nvPicPr>
          <p:cNvPr id="323" name="Google Shape;323;p30"/>
          <p:cNvPicPr preferRelativeResize="0"/>
          <p:nvPr/>
        </p:nvPicPr>
        <p:blipFill rotWithShape="1">
          <a:blip r:embed="rId3">
            <a:alphaModFix/>
          </a:blip>
          <a:srcRect/>
          <a:stretch/>
        </p:blipFill>
        <p:spPr>
          <a:xfrm>
            <a:off x="2331652" y="2002559"/>
            <a:ext cx="7528695" cy="422926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1"/>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Respektafstande i </a:t>
            </a:r>
            <a:br>
              <a:rPr lang="da-DK" b="1"/>
            </a:br>
            <a:r>
              <a:rPr lang="da-DK" b="1"/>
              <a:t>Optiline og TEK kanaler</a:t>
            </a:r>
            <a:endParaRPr/>
          </a:p>
        </p:txBody>
      </p:sp>
      <p:pic>
        <p:nvPicPr>
          <p:cNvPr id="329" name="Google Shape;329;p31"/>
          <p:cNvPicPr preferRelativeResize="0"/>
          <p:nvPr/>
        </p:nvPicPr>
        <p:blipFill rotWithShape="1">
          <a:blip r:embed="rId3">
            <a:alphaModFix/>
          </a:blip>
          <a:srcRect/>
          <a:stretch/>
        </p:blipFill>
        <p:spPr>
          <a:xfrm>
            <a:off x="2300848" y="1901868"/>
            <a:ext cx="7590304" cy="429411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32"/>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Respekt</a:t>
            </a:r>
            <a:endParaRPr/>
          </a:p>
        </p:txBody>
      </p:sp>
      <p:sp>
        <p:nvSpPr>
          <p:cNvPr id="335" name="Google Shape;335;p32"/>
          <p:cNvSpPr txBox="1"/>
          <p:nvPr/>
        </p:nvSpPr>
        <p:spPr>
          <a:xfrm>
            <a:off x="1130270" y="2551837"/>
            <a:ext cx="9603275"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Når du har kanaler hvor der bliver åbent til 230V installationen, når du tager låget af,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så skal der en el- installatør bag, det må ikke kun være en lægmand</a:t>
            </a:r>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1 strømkreds = maks. 20A 230V 1-faset.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3-faset kabler skal behandles som 3 stk. 1-faset kabler.</a:t>
            </a:r>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Da strømkredsene kan være både 3 eller 5 leder kabler og kablerne findes i forskellige dimensioner afhængig af fabrikat, er det nødvendigt at tjekke om det valgte antal stærkstrømskabler fysisk kan være i den valgte kanal. Dette kan gøres i OptiLine kataloget.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33"/>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Respektafstande</a:t>
            </a:r>
            <a:endParaRPr/>
          </a:p>
        </p:txBody>
      </p:sp>
      <p:pic>
        <p:nvPicPr>
          <p:cNvPr id="342" name="Google Shape;342;p33"/>
          <p:cNvPicPr preferRelativeResize="0"/>
          <p:nvPr/>
        </p:nvPicPr>
        <p:blipFill rotWithShape="1">
          <a:blip r:embed="rId3">
            <a:alphaModFix/>
          </a:blip>
          <a:srcRect/>
          <a:stretch/>
        </p:blipFill>
        <p:spPr>
          <a:xfrm>
            <a:off x="2584315" y="1429578"/>
            <a:ext cx="7023370" cy="5428422"/>
          </a:xfrm>
          <a:prstGeom prst="rect">
            <a:avLst/>
          </a:prstGeom>
          <a:noFill/>
          <a:ln>
            <a:noFill/>
          </a:ln>
        </p:spPr>
      </p:pic>
      <p:sp>
        <p:nvSpPr>
          <p:cNvPr id="343" name="Google Shape;343;p33"/>
          <p:cNvSpPr txBox="1"/>
          <p:nvPr/>
        </p:nvSpPr>
        <p:spPr>
          <a:xfrm>
            <a:off x="9815209" y="2782510"/>
            <a:ext cx="2220804" cy="193899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Respektafstanden er idag afhængig af kabeltypen, type af føringsveje og antal strømkredse der ligger parallelt.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34"/>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Respektafstand til særlige støjkilder</a:t>
            </a:r>
            <a:endParaRPr/>
          </a:p>
        </p:txBody>
      </p:sp>
      <p:graphicFrame>
        <p:nvGraphicFramePr>
          <p:cNvPr id="350" name="Google Shape;350;p34"/>
          <p:cNvGraphicFramePr/>
          <p:nvPr/>
        </p:nvGraphicFramePr>
        <p:xfrm>
          <a:off x="2934511" y="1605063"/>
          <a:ext cx="3000000" cy="3000000"/>
        </p:xfrm>
        <a:graphic>
          <a:graphicData uri="http://schemas.openxmlformats.org/drawingml/2006/table">
            <a:tbl>
              <a:tblPr>
                <a:noFill/>
                <a:tableStyleId>{4D90FB3B-3A4C-4A95-AA2B-60DBC03821EB}</a:tableStyleId>
              </a:tblPr>
              <a:tblGrid>
                <a:gridCol w="3161500">
                  <a:extLst>
                    <a:ext uri="{9D8B030D-6E8A-4147-A177-3AD203B41FA5}">
                      <a16:colId xmlns:a16="http://schemas.microsoft.com/office/drawing/2014/main" val="20000"/>
                    </a:ext>
                  </a:extLst>
                </a:gridCol>
                <a:gridCol w="3161500">
                  <a:extLst>
                    <a:ext uri="{9D8B030D-6E8A-4147-A177-3AD203B41FA5}">
                      <a16:colId xmlns:a16="http://schemas.microsoft.com/office/drawing/2014/main" val="20001"/>
                    </a:ext>
                  </a:extLst>
                </a:gridCol>
              </a:tblGrid>
              <a:tr h="393900">
                <a:tc>
                  <a:txBody>
                    <a:bodyPr/>
                    <a:lstStyle/>
                    <a:p>
                      <a:pPr marL="0" marR="0" lvl="0" indent="0" algn="l" rtl="0">
                        <a:lnSpc>
                          <a:spcPct val="107000"/>
                        </a:lnSpc>
                        <a:spcBef>
                          <a:spcPts val="0"/>
                        </a:spcBef>
                        <a:spcAft>
                          <a:spcPts val="0"/>
                        </a:spcAft>
                        <a:buNone/>
                      </a:pPr>
                      <a:r>
                        <a:rPr lang="da-DK" sz="1800" b="1" u="none" strike="noStrike" cap="none">
                          <a:latin typeface="Times New Roman"/>
                          <a:ea typeface="Times New Roman"/>
                          <a:cs typeface="Times New Roman"/>
                          <a:sym typeface="Times New Roman"/>
                        </a:rPr>
                        <a:t>Kilde til forstyrrelser</a:t>
                      </a:r>
                      <a:endParaRPr sz="1800" u="none" strike="noStrike" cap="none">
                        <a:latin typeface="Times New Roman"/>
                        <a:ea typeface="Times New Roman"/>
                        <a:cs typeface="Times New Roman"/>
                        <a:sym typeface="Times New Roman"/>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b="1" u="none" strike="noStrike" cap="none">
                          <a:latin typeface="Times New Roman"/>
                          <a:ea typeface="Times New Roman"/>
                          <a:cs typeface="Times New Roman"/>
                          <a:sym typeface="Times New Roman"/>
                        </a:rPr>
                        <a:t>Minimums separation i mm</a:t>
                      </a:r>
                      <a:endParaRPr sz="1800" u="none" strike="noStrike" cap="none">
                        <a:latin typeface="Times New Roman"/>
                        <a:ea typeface="Times New Roman"/>
                        <a:cs typeface="Times New Roman"/>
                        <a:sym typeface="Times New Roman"/>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405050">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Fluorescerende lamper</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130a</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93900">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Neonlamper</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130a</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93900">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Kviksølvlamper</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130a</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05050">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High intensity discharge lamper</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130a</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93900">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Bue svejseudstyr</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800a</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05050">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Induktionsvarmeanlæg</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800a</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93900">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Hospitaludstyr</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b</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93900">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Radiosendere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b</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405050">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TV sendere</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b</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393900">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Radar</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da-DK" sz="1800" u="none" strike="noStrike" cap="none">
                          <a:latin typeface="Times New Roman"/>
                          <a:ea typeface="Times New Roman"/>
                          <a:cs typeface="Times New Roman"/>
                          <a:sym typeface="Times New Roman"/>
                        </a:rPr>
                        <a:t>b</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5"/>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Oplægning</a:t>
            </a:r>
            <a:endParaRPr/>
          </a:p>
        </p:txBody>
      </p:sp>
      <p:pic>
        <p:nvPicPr>
          <p:cNvPr id="357" name="Google Shape;357;p35"/>
          <p:cNvPicPr preferRelativeResize="0"/>
          <p:nvPr/>
        </p:nvPicPr>
        <p:blipFill rotWithShape="1">
          <a:blip r:embed="rId3">
            <a:alphaModFix/>
          </a:blip>
          <a:srcRect/>
          <a:stretch/>
        </p:blipFill>
        <p:spPr>
          <a:xfrm>
            <a:off x="1809346" y="2078886"/>
            <a:ext cx="3270348" cy="3437628"/>
          </a:xfrm>
          <a:prstGeom prst="rect">
            <a:avLst/>
          </a:prstGeom>
          <a:noFill/>
          <a:ln>
            <a:noFill/>
          </a:ln>
        </p:spPr>
      </p:pic>
      <p:pic>
        <p:nvPicPr>
          <p:cNvPr id="358" name="Google Shape;358;p35"/>
          <p:cNvPicPr preferRelativeResize="0"/>
          <p:nvPr/>
        </p:nvPicPr>
        <p:blipFill rotWithShape="1">
          <a:blip r:embed="rId4">
            <a:alphaModFix/>
          </a:blip>
          <a:srcRect/>
          <a:stretch/>
        </p:blipFill>
        <p:spPr>
          <a:xfrm>
            <a:off x="8463064" y="3587009"/>
            <a:ext cx="1550307" cy="1268433"/>
          </a:xfrm>
          <a:prstGeom prst="rect">
            <a:avLst/>
          </a:prstGeom>
          <a:noFill/>
          <a:ln>
            <a:noFill/>
          </a:ln>
        </p:spPr>
      </p:pic>
      <p:sp>
        <p:nvSpPr>
          <p:cNvPr id="359" name="Google Shape;359;p35"/>
          <p:cNvSpPr txBox="1"/>
          <p:nvPr/>
        </p:nvSpPr>
        <p:spPr>
          <a:xfrm>
            <a:off x="8463064" y="2848610"/>
            <a:ext cx="1303655" cy="580390"/>
          </a:xfrm>
          <a:prstGeom prst="rect">
            <a:avLst/>
          </a:prstGeom>
          <a:solidFill>
            <a:srgbClr val="FFFFFF"/>
          </a:solid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da-DK" sz="1200">
                <a:solidFill>
                  <a:schemeClr val="dk1"/>
                </a:solidFill>
                <a:latin typeface="Times New Roman"/>
                <a:ea typeface="Times New Roman"/>
                <a:cs typeface="Times New Roman"/>
                <a:sym typeface="Times New Roman"/>
              </a:rPr>
              <a:t>Forkert oplægning</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6"/>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Korrekt oplægning i samme føringsvej</a:t>
            </a:r>
            <a:endParaRPr/>
          </a:p>
        </p:txBody>
      </p:sp>
      <p:pic>
        <p:nvPicPr>
          <p:cNvPr id="365" name="Google Shape;365;p36"/>
          <p:cNvPicPr preferRelativeResize="0"/>
          <p:nvPr/>
        </p:nvPicPr>
        <p:blipFill rotWithShape="1">
          <a:blip r:embed="rId3">
            <a:alphaModFix/>
          </a:blip>
          <a:srcRect/>
          <a:stretch/>
        </p:blipFill>
        <p:spPr>
          <a:xfrm>
            <a:off x="1652769" y="2002559"/>
            <a:ext cx="8886461" cy="2292424"/>
          </a:xfrm>
          <a:prstGeom prst="rect">
            <a:avLst/>
          </a:prstGeom>
          <a:noFill/>
          <a:ln>
            <a:noFill/>
          </a:ln>
        </p:spPr>
      </p:pic>
      <p:pic>
        <p:nvPicPr>
          <p:cNvPr id="366" name="Google Shape;366;p36"/>
          <p:cNvPicPr preferRelativeResize="0"/>
          <p:nvPr/>
        </p:nvPicPr>
        <p:blipFill rotWithShape="1">
          <a:blip r:embed="rId4">
            <a:alphaModFix/>
          </a:blip>
          <a:srcRect/>
          <a:stretch/>
        </p:blipFill>
        <p:spPr>
          <a:xfrm>
            <a:off x="4913683" y="4367720"/>
            <a:ext cx="4204378" cy="163797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7"/>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Bøjningsradius og klemmeskader</a:t>
            </a:r>
            <a:endParaRPr b="1"/>
          </a:p>
        </p:txBody>
      </p:sp>
      <p:pic>
        <p:nvPicPr>
          <p:cNvPr id="373" name="Google Shape;373;p37"/>
          <p:cNvPicPr preferRelativeResize="0"/>
          <p:nvPr/>
        </p:nvPicPr>
        <p:blipFill rotWithShape="1">
          <a:blip r:embed="rId3">
            <a:alphaModFix/>
          </a:blip>
          <a:srcRect/>
          <a:stretch/>
        </p:blipFill>
        <p:spPr>
          <a:xfrm>
            <a:off x="4084244" y="2467134"/>
            <a:ext cx="4023512" cy="210620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38"/>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Montagekrav fra TSB40 standarden </a:t>
            </a:r>
            <a:endParaRPr/>
          </a:p>
        </p:txBody>
      </p:sp>
      <p:pic>
        <p:nvPicPr>
          <p:cNvPr id="380" name="Google Shape;380;p38"/>
          <p:cNvPicPr preferRelativeResize="0"/>
          <p:nvPr/>
        </p:nvPicPr>
        <p:blipFill rotWithShape="1">
          <a:blip r:embed="rId3">
            <a:alphaModFix/>
          </a:blip>
          <a:srcRect/>
          <a:stretch/>
        </p:blipFill>
        <p:spPr>
          <a:xfrm>
            <a:off x="1037868" y="1806639"/>
            <a:ext cx="5433002" cy="12575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9"/>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Generel bøjningsradius</a:t>
            </a:r>
            <a:endParaRPr/>
          </a:p>
        </p:txBody>
      </p:sp>
      <p:pic>
        <p:nvPicPr>
          <p:cNvPr id="387" name="Google Shape;387;p39"/>
          <p:cNvPicPr preferRelativeResize="0"/>
          <p:nvPr/>
        </p:nvPicPr>
        <p:blipFill rotWithShape="1">
          <a:blip r:embed="rId3">
            <a:alphaModFix/>
          </a:blip>
          <a:srcRect/>
          <a:stretch/>
        </p:blipFill>
        <p:spPr>
          <a:xfrm>
            <a:off x="1130271" y="1712069"/>
            <a:ext cx="2712156" cy="1878664"/>
          </a:xfrm>
          <a:prstGeom prst="rect">
            <a:avLst/>
          </a:prstGeom>
          <a:noFill/>
          <a:ln>
            <a:noFill/>
          </a:ln>
        </p:spPr>
      </p:pic>
      <p:sp>
        <p:nvSpPr>
          <p:cNvPr id="388" name="Google Shape;388;p39"/>
          <p:cNvSpPr txBox="1"/>
          <p:nvPr/>
        </p:nvSpPr>
        <p:spPr>
          <a:xfrm>
            <a:off x="4017523" y="1459712"/>
            <a:ext cx="7044206" cy="4708981"/>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Bøjningsradius minimum 50 mm</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Kablerne må ikke opstrappes for hårdt.</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Derfor bør velcro anvendes</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Bøjningsradius under kabeltræk må ikke være mindre end otte x diameter. Når man trækker samtidig med, at man bøjer, som man gør ved installationen, tåler kablet ikke så meget.</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Der skal klippes en meter af kablet i trækend-en efter kabeltræk</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Bøjningsradius af installerede kabler må ikke være mindre end fire x diameter</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Kabelkappen skal trækkes helt op imod konnektoren</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Opsnoning af parrene må ikke være mere end </a:t>
            </a:r>
            <a:endParaRPr/>
          </a:p>
          <a:p>
            <a:pPr marL="800100" marR="0" lvl="1" indent="-342900" algn="l" rtl="0">
              <a:spcBef>
                <a:spcPts val="0"/>
              </a:spcBef>
              <a:spcAft>
                <a:spcPts val="0"/>
              </a:spcAft>
              <a:buClr>
                <a:schemeClr val="dk1"/>
              </a:buClr>
              <a:buSzPts val="2000"/>
              <a:buFont typeface="Arial"/>
              <a:buChar char="•"/>
            </a:pPr>
            <a:r>
              <a:rPr lang="da-DK" sz="2000" b="0" i="0" u="none" strike="noStrike" cap="none">
                <a:solidFill>
                  <a:schemeClr val="dk1"/>
                </a:solidFill>
                <a:latin typeface="Times New Roman"/>
                <a:ea typeface="Times New Roman"/>
                <a:cs typeface="Times New Roman"/>
                <a:sym typeface="Times New Roman"/>
              </a:rPr>
              <a:t>13 mm ved Cat. 5</a:t>
            </a:r>
            <a:endParaRPr/>
          </a:p>
          <a:p>
            <a:pPr marL="800100" marR="0" lvl="1" indent="-342900" algn="l" rtl="0">
              <a:spcBef>
                <a:spcPts val="0"/>
              </a:spcBef>
              <a:spcAft>
                <a:spcPts val="0"/>
              </a:spcAft>
              <a:buClr>
                <a:schemeClr val="dk1"/>
              </a:buClr>
              <a:buSzPts val="2000"/>
              <a:buFont typeface="Arial"/>
              <a:buChar char="•"/>
            </a:pPr>
            <a:r>
              <a:rPr lang="da-DK" sz="2000" b="0" i="0" u="none" strike="noStrike" cap="none">
                <a:solidFill>
                  <a:schemeClr val="dk1"/>
                </a:solidFill>
                <a:latin typeface="Times New Roman"/>
                <a:ea typeface="Times New Roman"/>
                <a:cs typeface="Times New Roman"/>
                <a:sym typeface="Times New Roman"/>
              </a:rPr>
              <a:t>6 mm ved Cat. 6/6A.</a:t>
            </a:r>
            <a:endParaRPr/>
          </a:p>
          <a:p>
            <a:pPr marL="342900" marR="0" lvl="0" indent="-342900" algn="l" rtl="0">
              <a:spcBef>
                <a:spcPts val="0"/>
              </a:spcBef>
              <a:spcAft>
                <a:spcPts val="0"/>
              </a:spcAft>
              <a:buClr>
                <a:schemeClr val="dk1"/>
              </a:buClr>
              <a:buSzPts val="2000"/>
              <a:buFont typeface="Noto Sans Symbols"/>
              <a:buChar char="▪"/>
            </a:pPr>
            <a:r>
              <a:rPr lang="da-DK" sz="2000">
                <a:solidFill>
                  <a:schemeClr val="dk1"/>
                </a:solidFill>
                <a:latin typeface="Times New Roman"/>
                <a:ea typeface="Times New Roman"/>
                <a:cs typeface="Times New Roman"/>
                <a:sym typeface="Times New Roman"/>
              </a:rPr>
              <a:t>Træk aldrig stærkstrømskabler og PDSkabler i samme spor (henvisning til Bekendtgørelsen)</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8">
                                            <p:txEl>
                                              <p:pRg st="0" end="0"/>
                                            </p:txEl>
                                          </p:spTgt>
                                        </p:tgtEl>
                                        <p:attrNameLst>
                                          <p:attrName>style.visibility</p:attrName>
                                        </p:attrNameLst>
                                      </p:cBhvr>
                                      <p:to>
                                        <p:strVal val="visible"/>
                                      </p:to>
                                    </p:set>
                                    <p:anim calcmode="lin" valueType="num">
                                      <p:cBhvr additive="base">
                                        <p:cTn id="7" dur="500"/>
                                        <p:tgtEl>
                                          <p:spTgt spid="38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88">
                                            <p:txEl>
                                              <p:pRg st="1" end="1"/>
                                            </p:txEl>
                                          </p:spTgt>
                                        </p:tgtEl>
                                        <p:attrNameLst>
                                          <p:attrName>style.visibility</p:attrName>
                                        </p:attrNameLst>
                                      </p:cBhvr>
                                      <p:to>
                                        <p:strVal val="visible"/>
                                      </p:to>
                                    </p:set>
                                    <p:anim calcmode="lin" valueType="num">
                                      <p:cBhvr additive="base">
                                        <p:cTn id="12" dur="500"/>
                                        <p:tgtEl>
                                          <p:spTgt spid="38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88">
                                            <p:txEl>
                                              <p:pRg st="2" end="2"/>
                                            </p:txEl>
                                          </p:spTgt>
                                        </p:tgtEl>
                                        <p:attrNameLst>
                                          <p:attrName>style.visibility</p:attrName>
                                        </p:attrNameLst>
                                      </p:cBhvr>
                                      <p:to>
                                        <p:strVal val="visible"/>
                                      </p:to>
                                    </p:set>
                                    <p:anim calcmode="lin" valueType="num">
                                      <p:cBhvr additive="base">
                                        <p:cTn id="17" dur="500"/>
                                        <p:tgtEl>
                                          <p:spTgt spid="38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88">
                                            <p:txEl>
                                              <p:pRg st="3" end="3"/>
                                            </p:txEl>
                                          </p:spTgt>
                                        </p:tgtEl>
                                        <p:attrNameLst>
                                          <p:attrName>style.visibility</p:attrName>
                                        </p:attrNameLst>
                                      </p:cBhvr>
                                      <p:to>
                                        <p:strVal val="visible"/>
                                      </p:to>
                                    </p:set>
                                    <p:anim calcmode="lin" valueType="num">
                                      <p:cBhvr additive="base">
                                        <p:cTn id="22" dur="500"/>
                                        <p:tgtEl>
                                          <p:spTgt spid="38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88">
                                            <p:txEl>
                                              <p:pRg st="4" end="4"/>
                                            </p:txEl>
                                          </p:spTgt>
                                        </p:tgtEl>
                                        <p:attrNameLst>
                                          <p:attrName>style.visibility</p:attrName>
                                        </p:attrNameLst>
                                      </p:cBhvr>
                                      <p:to>
                                        <p:strVal val="visible"/>
                                      </p:to>
                                    </p:set>
                                    <p:anim calcmode="lin" valueType="num">
                                      <p:cBhvr additive="base">
                                        <p:cTn id="27" dur="500"/>
                                        <p:tgtEl>
                                          <p:spTgt spid="38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88">
                                            <p:txEl>
                                              <p:pRg st="5" end="5"/>
                                            </p:txEl>
                                          </p:spTgt>
                                        </p:tgtEl>
                                        <p:attrNameLst>
                                          <p:attrName>style.visibility</p:attrName>
                                        </p:attrNameLst>
                                      </p:cBhvr>
                                      <p:to>
                                        <p:strVal val="visible"/>
                                      </p:to>
                                    </p:set>
                                    <p:anim calcmode="lin" valueType="num">
                                      <p:cBhvr additive="base">
                                        <p:cTn id="32" dur="500"/>
                                        <p:tgtEl>
                                          <p:spTgt spid="38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88">
                                            <p:txEl>
                                              <p:pRg st="6" end="6"/>
                                            </p:txEl>
                                          </p:spTgt>
                                        </p:tgtEl>
                                        <p:attrNameLst>
                                          <p:attrName>style.visibility</p:attrName>
                                        </p:attrNameLst>
                                      </p:cBhvr>
                                      <p:to>
                                        <p:strVal val="visible"/>
                                      </p:to>
                                    </p:set>
                                    <p:anim calcmode="lin" valueType="num">
                                      <p:cBhvr additive="base">
                                        <p:cTn id="37" dur="500"/>
                                        <p:tgtEl>
                                          <p:spTgt spid="38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88">
                                            <p:txEl>
                                              <p:pRg st="7" end="7"/>
                                            </p:txEl>
                                          </p:spTgt>
                                        </p:tgtEl>
                                        <p:attrNameLst>
                                          <p:attrName>style.visibility</p:attrName>
                                        </p:attrNameLst>
                                      </p:cBhvr>
                                      <p:to>
                                        <p:strVal val="visible"/>
                                      </p:to>
                                    </p:set>
                                    <p:anim calcmode="lin" valueType="num">
                                      <p:cBhvr additive="base">
                                        <p:cTn id="42" dur="500"/>
                                        <p:tgtEl>
                                          <p:spTgt spid="38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88">
                                            <p:txEl>
                                              <p:pRg st="8" end="8"/>
                                            </p:txEl>
                                          </p:spTgt>
                                        </p:tgtEl>
                                        <p:attrNameLst>
                                          <p:attrName>style.visibility</p:attrName>
                                        </p:attrNameLst>
                                      </p:cBhvr>
                                      <p:to>
                                        <p:strVal val="visible"/>
                                      </p:to>
                                    </p:set>
                                    <p:anim calcmode="lin" valueType="num">
                                      <p:cBhvr additive="base">
                                        <p:cTn id="47" dur="500"/>
                                        <p:tgtEl>
                                          <p:spTgt spid="38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88">
                                            <p:txEl>
                                              <p:pRg st="9" end="9"/>
                                            </p:txEl>
                                          </p:spTgt>
                                        </p:tgtEl>
                                        <p:attrNameLst>
                                          <p:attrName>style.visibility</p:attrName>
                                        </p:attrNameLst>
                                      </p:cBhvr>
                                      <p:to>
                                        <p:strVal val="visible"/>
                                      </p:to>
                                    </p:set>
                                    <p:anim calcmode="lin" valueType="num">
                                      <p:cBhvr additive="base">
                                        <p:cTn id="52" dur="500"/>
                                        <p:tgtEl>
                                          <p:spTgt spid="38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88">
                                            <p:txEl>
                                              <p:pRg st="10" end="10"/>
                                            </p:txEl>
                                          </p:spTgt>
                                        </p:tgtEl>
                                        <p:attrNameLst>
                                          <p:attrName>style.visibility</p:attrName>
                                        </p:attrNameLst>
                                      </p:cBhvr>
                                      <p:to>
                                        <p:strVal val="visible"/>
                                      </p:to>
                                    </p:set>
                                    <p:anim calcmode="lin" valueType="num">
                                      <p:cBhvr additive="base">
                                        <p:cTn id="57" dur="500"/>
                                        <p:tgtEl>
                                          <p:spTgt spid="388">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40"/>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EMC/EMI</a:t>
            </a:r>
            <a:endParaRPr/>
          </a:p>
        </p:txBody>
      </p:sp>
      <p:pic>
        <p:nvPicPr>
          <p:cNvPr id="395" name="Google Shape;395;p40"/>
          <p:cNvPicPr preferRelativeResize="0"/>
          <p:nvPr/>
        </p:nvPicPr>
        <p:blipFill rotWithShape="1">
          <a:blip r:embed="rId3">
            <a:alphaModFix/>
          </a:blip>
          <a:srcRect/>
          <a:stretch/>
        </p:blipFill>
        <p:spPr>
          <a:xfrm>
            <a:off x="1130270" y="1397570"/>
            <a:ext cx="3296203" cy="1936430"/>
          </a:xfrm>
          <a:prstGeom prst="rect">
            <a:avLst/>
          </a:prstGeom>
          <a:noFill/>
          <a:ln>
            <a:noFill/>
          </a:ln>
        </p:spPr>
      </p:pic>
      <p:pic>
        <p:nvPicPr>
          <p:cNvPr id="396" name="Google Shape;396;p40"/>
          <p:cNvPicPr preferRelativeResize="0"/>
          <p:nvPr/>
        </p:nvPicPr>
        <p:blipFill rotWithShape="1">
          <a:blip r:embed="rId4">
            <a:alphaModFix/>
          </a:blip>
          <a:srcRect/>
          <a:stretch/>
        </p:blipFill>
        <p:spPr>
          <a:xfrm>
            <a:off x="2017668" y="3429000"/>
            <a:ext cx="1047896" cy="304843"/>
          </a:xfrm>
          <a:prstGeom prst="rect">
            <a:avLst/>
          </a:prstGeom>
          <a:noFill/>
          <a:ln>
            <a:noFill/>
          </a:ln>
        </p:spPr>
      </p:pic>
      <p:pic>
        <p:nvPicPr>
          <p:cNvPr id="397" name="Google Shape;397;p40"/>
          <p:cNvPicPr preferRelativeResize="0"/>
          <p:nvPr/>
        </p:nvPicPr>
        <p:blipFill rotWithShape="1">
          <a:blip r:embed="rId5">
            <a:alphaModFix/>
          </a:blip>
          <a:srcRect/>
          <a:stretch/>
        </p:blipFill>
        <p:spPr>
          <a:xfrm>
            <a:off x="7606096" y="1409783"/>
            <a:ext cx="3296203" cy="1915072"/>
          </a:xfrm>
          <a:prstGeom prst="rect">
            <a:avLst/>
          </a:prstGeom>
          <a:noFill/>
          <a:ln>
            <a:noFill/>
          </a:ln>
        </p:spPr>
      </p:pic>
      <p:pic>
        <p:nvPicPr>
          <p:cNvPr id="398" name="Google Shape;398;p40"/>
          <p:cNvPicPr preferRelativeResize="0"/>
          <p:nvPr/>
        </p:nvPicPr>
        <p:blipFill rotWithShape="1">
          <a:blip r:embed="rId6">
            <a:alphaModFix/>
          </a:blip>
          <a:srcRect/>
          <a:stretch/>
        </p:blipFill>
        <p:spPr>
          <a:xfrm>
            <a:off x="8776477" y="3394008"/>
            <a:ext cx="1428949" cy="304843"/>
          </a:xfrm>
          <a:prstGeom prst="rect">
            <a:avLst/>
          </a:prstGeom>
          <a:noFill/>
          <a:ln>
            <a:noFill/>
          </a:ln>
        </p:spPr>
      </p:pic>
      <p:pic>
        <p:nvPicPr>
          <p:cNvPr id="399" name="Google Shape;399;p40"/>
          <p:cNvPicPr preferRelativeResize="0"/>
          <p:nvPr/>
        </p:nvPicPr>
        <p:blipFill rotWithShape="1">
          <a:blip r:embed="rId7">
            <a:alphaModFix/>
          </a:blip>
          <a:srcRect/>
          <a:stretch/>
        </p:blipFill>
        <p:spPr>
          <a:xfrm>
            <a:off x="1130270" y="4038507"/>
            <a:ext cx="2572735" cy="1633870"/>
          </a:xfrm>
          <a:prstGeom prst="rect">
            <a:avLst/>
          </a:prstGeom>
          <a:noFill/>
          <a:ln>
            <a:noFill/>
          </a:ln>
        </p:spPr>
      </p:pic>
      <p:pic>
        <p:nvPicPr>
          <p:cNvPr id="400" name="Google Shape;400;p40"/>
          <p:cNvPicPr preferRelativeResize="0"/>
          <p:nvPr/>
        </p:nvPicPr>
        <p:blipFill rotWithShape="1">
          <a:blip r:embed="rId8">
            <a:alphaModFix/>
          </a:blip>
          <a:srcRect/>
          <a:stretch/>
        </p:blipFill>
        <p:spPr>
          <a:xfrm>
            <a:off x="1750930" y="5752254"/>
            <a:ext cx="1581371" cy="304843"/>
          </a:xfrm>
          <a:prstGeom prst="rect">
            <a:avLst/>
          </a:prstGeom>
          <a:noFill/>
          <a:ln>
            <a:noFill/>
          </a:ln>
        </p:spPr>
      </p:pic>
      <p:pic>
        <p:nvPicPr>
          <p:cNvPr id="401" name="Google Shape;401;p40"/>
          <p:cNvPicPr preferRelativeResize="0"/>
          <p:nvPr/>
        </p:nvPicPr>
        <p:blipFill rotWithShape="1">
          <a:blip r:embed="rId9">
            <a:alphaModFix/>
          </a:blip>
          <a:srcRect/>
          <a:stretch/>
        </p:blipFill>
        <p:spPr>
          <a:xfrm>
            <a:off x="7606096" y="3945704"/>
            <a:ext cx="3455634" cy="1633870"/>
          </a:xfrm>
          <a:prstGeom prst="rect">
            <a:avLst/>
          </a:prstGeom>
          <a:noFill/>
          <a:ln>
            <a:noFill/>
          </a:ln>
        </p:spPr>
      </p:pic>
      <p:pic>
        <p:nvPicPr>
          <p:cNvPr id="402" name="Google Shape;402;p40"/>
          <p:cNvPicPr preferRelativeResize="0"/>
          <p:nvPr/>
        </p:nvPicPr>
        <p:blipFill rotWithShape="1">
          <a:blip r:embed="rId10">
            <a:alphaModFix/>
          </a:blip>
          <a:srcRect/>
          <a:stretch/>
        </p:blipFill>
        <p:spPr>
          <a:xfrm>
            <a:off x="9024161" y="5672377"/>
            <a:ext cx="933580" cy="30484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41"/>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EMC/EMI</a:t>
            </a:r>
            <a:endParaRPr/>
          </a:p>
        </p:txBody>
      </p:sp>
      <p:pic>
        <p:nvPicPr>
          <p:cNvPr id="409" name="Google Shape;409;p41"/>
          <p:cNvPicPr preferRelativeResize="0"/>
          <p:nvPr/>
        </p:nvPicPr>
        <p:blipFill rotWithShape="1">
          <a:blip r:embed="rId3">
            <a:alphaModFix/>
          </a:blip>
          <a:srcRect/>
          <a:stretch/>
        </p:blipFill>
        <p:spPr>
          <a:xfrm>
            <a:off x="2023353" y="2329293"/>
            <a:ext cx="3826794" cy="2768658"/>
          </a:xfrm>
          <a:prstGeom prst="rect">
            <a:avLst/>
          </a:prstGeom>
          <a:noFill/>
          <a:ln>
            <a:noFill/>
          </a:ln>
        </p:spPr>
      </p:pic>
      <p:pic>
        <p:nvPicPr>
          <p:cNvPr id="410" name="Google Shape;410;p41"/>
          <p:cNvPicPr preferRelativeResize="0"/>
          <p:nvPr/>
        </p:nvPicPr>
        <p:blipFill rotWithShape="1">
          <a:blip r:embed="rId4">
            <a:alphaModFix/>
          </a:blip>
          <a:srcRect/>
          <a:stretch/>
        </p:blipFill>
        <p:spPr>
          <a:xfrm>
            <a:off x="6341854" y="2329292"/>
            <a:ext cx="4426485" cy="2768657"/>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42"/>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EMC/EMI</a:t>
            </a:r>
            <a:endParaRPr/>
          </a:p>
        </p:txBody>
      </p:sp>
      <p:pic>
        <p:nvPicPr>
          <p:cNvPr id="417" name="Google Shape;417;p42"/>
          <p:cNvPicPr preferRelativeResize="0"/>
          <p:nvPr/>
        </p:nvPicPr>
        <p:blipFill rotWithShape="1">
          <a:blip r:embed="rId3">
            <a:alphaModFix/>
          </a:blip>
          <a:srcRect/>
          <a:stretch/>
        </p:blipFill>
        <p:spPr>
          <a:xfrm>
            <a:off x="3086605" y="2601621"/>
            <a:ext cx="5866572" cy="268049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43"/>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Fejlfinding</a:t>
            </a:r>
            <a:endParaRPr/>
          </a:p>
        </p:txBody>
      </p:sp>
      <p:pic>
        <p:nvPicPr>
          <p:cNvPr id="424" name="Google Shape;424;p43"/>
          <p:cNvPicPr preferRelativeResize="0"/>
          <p:nvPr/>
        </p:nvPicPr>
        <p:blipFill rotWithShape="1">
          <a:blip r:embed="rId3">
            <a:alphaModFix/>
          </a:blip>
          <a:srcRect/>
          <a:stretch/>
        </p:blipFill>
        <p:spPr>
          <a:xfrm>
            <a:off x="1828800" y="1477941"/>
            <a:ext cx="3282834" cy="4332988"/>
          </a:xfrm>
          <a:prstGeom prst="rect">
            <a:avLst/>
          </a:prstGeom>
          <a:noFill/>
          <a:ln>
            <a:noFill/>
          </a:ln>
        </p:spPr>
      </p:pic>
      <p:sp>
        <p:nvSpPr>
          <p:cNvPr id="425" name="Google Shape;425;p43"/>
          <p:cNvSpPr txBox="1"/>
          <p:nvPr/>
        </p:nvSpPr>
        <p:spPr>
          <a:xfrm>
            <a:off x="6619602" y="2136338"/>
            <a:ext cx="3491049"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LANTEK IV-500MHz LAN CERTIFICERINGSTESTER  |  EL-NR.: 63 98 931 209  |  PRIS KR. 69.595,-</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LANTEK IV-3000MHz LAN CERTIFICERINGSTESTER  |  EL-NR.: 63 98 931 225  |  PRIS KR. 80.595,-</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25"/>
                                        </p:tgtEl>
                                        <p:attrNameLst>
                                          <p:attrName>style.visibility</p:attrName>
                                        </p:attrNameLst>
                                      </p:cBhvr>
                                      <p:to>
                                        <p:strVal val="visible"/>
                                      </p:to>
                                    </p:set>
                                    <p:anim calcmode="lin" valueType="num">
                                      <p:cBhvr additive="base">
                                        <p:cTn id="7" dur="500"/>
                                        <p:tgtEl>
                                          <p:spTgt spid="4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44"/>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endParaRPr b="1"/>
          </a:p>
        </p:txBody>
      </p:sp>
      <p:sp>
        <p:nvSpPr>
          <p:cNvPr id="432" name="Google Shape;432;p44"/>
          <p:cNvSpPr txBox="1"/>
          <p:nvPr/>
        </p:nvSpPr>
        <p:spPr>
          <a:xfrm>
            <a:off x="2530929" y="2475411"/>
            <a:ext cx="610688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3200">
                <a:solidFill>
                  <a:schemeClr val="dk1"/>
                </a:solidFill>
                <a:latin typeface="Times New Roman"/>
                <a:ea typeface="Times New Roman"/>
                <a:cs typeface="Times New Roman"/>
                <a:sym typeface="Times New Roman"/>
              </a:rPr>
              <a:t>Hvad indebærer afprøvning</a:t>
            </a:r>
            <a:endParaRPr/>
          </a:p>
        </p:txBody>
      </p:sp>
      <p:sp>
        <p:nvSpPr>
          <p:cNvPr id="433" name="Google Shape;433;p44"/>
          <p:cNvSpPr txBox="1"/>
          <p:nvPr/>
        </p:nvSpPr>
        <p:spPr>
          <a:xfrm>
            <a:off x="4829992" y="4197923"/>
            <a:ext cx="610688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800">
                <a:solidFill>
                  <a:schemeClr val="dk1"/>
                </a:solidFill>
                <a:latin typeface="Times New Roman"/>
                <a:ea typeface="Times New Roman"/>
                <a:cs typeface="Times New Roman"/>
                <a:sym typeface="Times New Roman"/>
              </a:rPr>
              <a:t>Hvilke krav er gældende?</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5"/>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Linkdefinitioner</a:t>
            </a:r>
            <a:br>
              <a:rPr lang="da-DK" b="1"/>
            </a:br>
            <a:r>
              <a:rPr lang="da-DK" b="1"/>
              <a:t>Permanent Link</a:t>
            </a:r>
            <a:endParaRPr/>
          </a:p>
        </p:txBody>
      </p:sp>
      <p:pic>
        <p:nvPicPr>
          <p:cNvPr id="440" name="Google Shape;440;p45"/>
          <p:cNvPicPr preferRelativeResize="0"/>
          <p:nvPr/>
        </p:nvPicPr>
        <p:blipFill rotWithShape="1">
          <a:blip r:embed="rId3">
            <a:alphaModFix/>
          </a:blip>
          <a:srcRect/>
          <a:stretch/>
        </p:blipFill>
        <p:spPr>
          <a:xfrm>
            <a:off x="2626022" y="2388957"/>
            <a:ext cx="6564694" cy="231367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46"/>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Linkdefinitioner</a:t>
            </a:r>
            <a:br>
              <a:rPr lang="da-DK" b="1"/>
            </a:br>
            <a:r>
              <a:rPr lang="da-DK" b="1"/>
              <a:t>Channel Link</a:t>
            </a:r>
            <a:endParaRPr/>
          </a:p>
        </p:txBody>
      </p:sp>
      <p:pic>
        <p:nvPicPr>
          <p:cNvPr id="447" name="Google Shape;447;p46"/>
          <p:cNvPicPr preferRelativeResize="0"/>
          <p:nvPr/>
        </p:nvPicPr>
        <p:blipFill rotWithShape="1">
          <a:blip r:embed="rId3">
            <a:alphaModFix/>
          </a:blip>
          <a:srcRect/>
          <a:stretch/>
        </p:blipFill>
        <p:spPr>
          <a:xfrm>
            <a:off x="3214502" y="2410919"/>
            <a:ext cx="5762996" cy="282771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47"/>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Testinstrumenter</a:t>
            </a:r>
            <a:endParaRPr/>
          </a:p>
        </p:txBody>
      </p:sp>
      <p:pic>
        <p:nvPicPr>
          <p:cNvPr id="454" name="Google Shape;454;p47"/>
          <p:cNvPicPr preferRelativeResize="0"/>
          <p:nvPr/>
        </p:nvPicPr>
        <p:blipFill rotWithShape="1">
          <a:blip r:embed="rId3">
            <a:alphaModFix/>
          </a:blip>
          <a:srcRect/>
          <a:stretch/>
        </p:blipFill>
        <p:spPr>
          <a:xfrm>
            <a:off x="1988711" y="2440493"/>
            <a:ext cx="7835628" cy="241494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48"/>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Opsætningsguide</a:t>
            </a:r>
            <a:endParaRPr/>
          </a:p>
        </p:txBody>
      </p:sp>
      <p:sp>
        <p:nvSpPr>
          <p:cNvPr id="461" name="Google Shape;461;p48"/>
          <p:cNvSpPr txBox="1"/>
          <p:nvPr/>
        </p:nvSpPr>
        <p:spPr>
          <a:xfrm>
            <a:off x="1130270" y="1594463"/>
            <a:ext cx="9603275" cy="22467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Times New Roman"/>
              <a:buNone/>
            </a:pPr>
            <a:r>
              <a:rPr lang="da-DK" sz="2000" b="0" i="0" u="none" strike="noStrike" cap="none">
                <a:solidFill>
                  <a:srgbClr val="000000"/>
                </a:solidFill>
                <a:latin typeface="Times New Roman"/>
                <a:ea typeface="Times New Roman"/>
                <a:cs typeface="Times New Roman"/>
                <a:sym typeface="Times New Roman"/>
              </a:rPr>
              <a:t>• Teststandarden (EN50173, ISO11801 eller TIA568)</a:t>
            </a:r>
            <a:endParaRPr/>
          </a:p>
          <a:p>
            <a:pPr marL="0" marR="0" lvl="0" indent="0" algn="l" rtl="0">
              <a:lnSpc>
                <a:spcPct val="100000"/>
              </a:lnSpc>
              <a:spcBef>
                <a:spcPts val="0"/>
              </a:spcBef>
              <a:spcAft>
                <a:spcPts val="0"/>
              </a:spcAft>
              <a:buClr>
                <a:srgbClr val="000000"/>
              </a:buClr>
              <a:buSzPts val="2000"/>
              <a:buFont typeface="Times New Roman"/>
              <a:buNone/>
            </a:pPr>
            <a:r>
              <a:rPr lang="da-DK" sz="2000" b="0" i="0" u="none" strike="noStrike" cap="none">
                <a:solidFill>
                  <a:srgbClr val="000000"/>
                </a:solidFill>
                <a:latin typeface="Times New Roman"/>
                <a:ea typeface="Times New Roman"/>
                <a:cs typeface="Times New Roman"/>
                <a:sym typeface="Times New Roman"/>
              </a:rPr>
              <a:t>• Performance (Cat.5e/Class D, Cat.6/Class E eller Cat.6A/Class EA)</a:t>
            </a:r>
            <a:endParaRPr/>
          </a:p>
          <a:p>
            <a:pPr marL="0" marR="0" lvl="0" indent="0" algn="l" rtl="0">
              <a:lnSpc>
                <a:spcPct val="100000"/>
              </a:lnSpc>
              <a:spcBef>
                <a:spcPts val="0"/>
              </a:spcBef>
              <a:spcAft>
                <a:spcPts val="0"/>
              </a:spcAft>
              <a:buClr>
                <a:srgbClr val="000000"/>
              </a:buClr>
              <a:buSzPts val="2000"/>
              <a:buFont typeface="Times New Roman"/>
              <a:buNone/>
            </a:pPr>
            <a:r>
              <a:rPr lang="da-DK" sz="2000" b="0" i="0" u="none" strike="noStrike" cap="none">
                <a:solidFill>
                  <a:srgbClr val="000000"/>
                </a:solidFill>
                <a:latin typeface="Times New Roman"/>
                <a:ea typeface="Times New Roman"/>
                <a:cs typeface="Times New Roman"/>
                <a:sym typeface="Times New Roman"/>
              </a:rPr>
              <a:t>• Systemtype (Skærmet eller uskærmet)</a:t>
            </a:r>
            <a:endParaRPr/>
          </a:p>
          <a:p>
            <a:pPr marL="0" marR="0" lvl="0" indent="0" algn="l" rtl="0">
              <a:lnSpc>
                <a:spcPct val="100000"/>
              </a:lnSpc>
              <a:spcBef>
                <a:spcPts val="0"/>
              </a:spcBef>
              <a:spcAft>
                <a:spcPts val="0"/>
              </a:spcAft>
              <a:buClr>
                <a:srgbClr val="000000"/>
              </a:buClr>
              <a:buSzPts val="2000"/>
              <a:buFont typeface="Times New Roman"/>
              <a:buNone/>
            </a:pPr>
            <a:r>
              <a:rPr lang="da-DK" sz="2000" b="0" i="0" u="none" strike="noStrike" cap="none">
                <a:solidFill>
                  <a:srgbClr val="000000"/>
                </a:solidFill>
                <a:latin typeface="Times New Roman"/>
                <a:ea typeface="Times New Roman"/>
                <a:cs typeface="Times New Roman"/>
                <a:sym typeface="Times New Roman"/>
              </a:rPr>
              <a:t>• NVP værdi - en værdi som udtrykker fysiske længder i forhold til ledernes elektriske længde (findes i databladet for det anvendte kabel, eks. 67%)</a:t>
            </a:r>
            <a:endParaRPr/>
          </a:p>
          <a:p>
            <a:pPr marL="0" marR="0" lvl="0" indent="0" algn="l" rtl="0">
              <a:lnSpc>
                <a:spcPct val="100000"/>
              </a:lnSpc>
              <a:spcBef>
                <a:spcPts val="0"/>
              </a:spcBef>
              <a:spcAft>
                <a:spcPts val="0"/>
              </a:spcAft>
              <a:buClr>
                <a:srgbClr val="000000"/>
              </a:buClr>
              <a:buSzPts val="2000"/>
              <a:buFont typeface="Times New Roman"/>
              <a:buNone/>
            </a:pPr>
            <a:r>
              <a:rPr lang="da-DK" sz="2000" b="0" i="0" u="none" strike="noStrike" cap="none">
                <a:solidFill>
                  <a:srgbClr val="000000"/>
                </a:solidFill>
                <a:latin typeface="Times New Roman"/>
                <a:ea typeface="Times New Roman"/>
                <a:cs typeface="Times New Roman"/>
                <a:sym typeface="Times New Roman"/>
              </a:rPr>
              <a:t>• Vælg de rigtige testadoptorer eller testpatchkabler til testinstrumentet.</a:t>
            </a:r>
            <a:endParaRPr/>
          </a:p>
          <a:p>
            <a:pPr marL="0" marR="0" lvl="0" indent="0" algn="l" rtl="0">
              <a:lnSpc>
                <a:spcPct val="100000"/>
              </a:lnSpc>
              <a:spcBef>
                <a:spcPts val="0"/>
              </a:spcBef>
              <a:spcAft>
                <a:spcPts val="0"/>
              </a:spcAft>
              <a:buClr>
                <a:srgbClr val="000000"/>
              </a:buClr>
              <a:buSzPts val="2000"/>
              <a:buFont typeface="Times New Roman"/>
              <a:buNone/>
            </a:pPr>
            <a:r>
              <a:rPr lang="da-DK" sz="2000" b="0" i="0" u="none" strike="noStrike" cap="none">
                <a:solidFill>
                  <a:srgbClr val="000000"/>
                </a:solidFill>
                <a:latin typeface="Times New Roman"/>
                <a:ea typeface="Times New Roman"/>
                <a:cs typeface="Times New Roman"/>
                <a:sym typeface="Times New Roman"/>
              </a:rPr>
              <a:t>Tilslut testinstrumentets hovedenhed til kablets ene ende og remote-enheden til den anden.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1">
                                            <p:txEl>
                                              <p:pRg st="0" end="0"/>
                                            </p:txEl>
                                          </p:spTgt>
                                        </p:tgtEl>
                                        <p:attrNameLst>
                                          <p:attrName>style.visibility</p:attrName>
                                        </p:attrNameLst>
                                      </p:cBhvr>
                                      <p:to>
                                        <p:strVal val="visible"/>
                                      </p:to>
                                    </p:set>
                                    <p:anim calcmode="lin" valueType="num">
                                      <p:cBhvr additive="base">
                                        <p:cTn id="7" dur="500"/>
                                        <p:tgtEl>
                                          <p:spTgt spid="46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61">
                                            <p:txEl>
                                              <p:pRg st="1" end="1"/>
                                            </p:txEl>
                                          </p:spTgt>
                                        </p:tgtEl>
                                        <p:attrNameLst>
                                          <p:attrName>style.visibility</p:attrName>
                                        </p:attrNameLst>
                                      </p:cBhvr>
                                      <p:to>
                                        <p:strVal val="visible"/>
                                      </p:to>
                                    </p:set>
                                    <p:anim calcmode="lin" valueType="num">
                                      <p:cBhvr additive="base">
                                        <p:cTn id="12" dur="500"/>
                                        <p:tgtEl>
                                          <p:spTgt spid="46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61">
                                            <p:txEl>
                                              <p:pRg st="2" end="2"/>
                                            </p:txEl>
                                          </p:spTgt>
                                        </p:tgtEl>
                                        <p:attrNameLst>
                                          <p:attrName>style.visibility</p:attrName>
                                        </p:attrNameLst>
                                      </p:cBhvr>
                                      <p:to>
                                        <p:strVal val="visible"/>
                                      </p:to>
                                    </p:set>
                                    <p:anim calcmode="lin" valueType="num">
                                      <p:cBhvr additive="base">
                                        <p:cTn id="17" dur="500"/>
                                        <p:tgtEl>
                                          <p:spTgt spid="46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61">
                                            <p:txEl>
                                              <p:pRg st="3" end="3"/>
                                            </p:txEl>
                                          </p:spTgt>
                                        </p:tgtEl>
                                        <p:attrNameLst>
                                          <p:attrName>style.visibility</p:attrName>
                                        </p:attrNameLst>
                                      </p:cBhvr>
                                      <p:to>
                                        <p:strVal val="visible"/>
                                      </p:to>
                                    </p:set>
                                    <p:anim calcmode="lin" valueType="num">
                                      <p:cBhvr additive="base">
                                        <p:cTn id="22" dur="500"/>
                                        <p:tgtEl>
                                          <p:spTgt spid="46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61">
                                            <p:txEl>
                                              <p:pRg st="4" end="4"/>
                                            </p:txEl>
                                          </p:spTgt>
                                        </p:tgtEl>
                                        <p:attrNameLst>
                                          <p:attrName>style.visibility</p:attrName>
                                        </p:attrNameLst>
                                      </p:cBhvr>
                                      <p:to>
                                        <p:strVal val="visible"/>
                                      </p:to>
                                    </p:set>
                                    <p:anim calcmode="lin" valueType="num">
                                      <p:cBhvr additive="base">
                                        <p:cTn id="27" dur="500"/>
                                        <p:tgtEl>
                                          <p:spTgt spid="46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61">
                                            <p:txEl>
                                              <p:pRg st="5" end="5"/>
                                            </p:txEl>
                                          </p:spTgt>
                                        </p:tgtEl>
                                        <p:attrNameLst>
                                          <p:attrName>style.visibility</p:attrName>
                                        </p:attrNameLst>
                                      </p:cBhvr>
                                      <p:to>
                                        <p:strVal val="visible"/>
                                      </p:to>
                                    </p:set>
                                    <p:anim calcmode="lin" valueType="num">
                                      <p:cBhvr additive="base">
                                        <p:cTn id="32" dur="500"/>
                                        <p:tgtEl>
                                          <p:spTgt spid="46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49"/>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Opsætningsguide</a:t>
            </a:r>
            <a:endParaRPr/>
          </a:p>
        </p:txBody>
      </p:sp>
      <p:sp>
        <p:nvSpPr>
          <p:cNvPr id="468" name="Google Shape;468;p49"/>
          <p:cNvSpPr txBox="1"/>
          <p:nvPr/>
        </p:nvSpPr>
        <p:spPr>
          <a:xfrm>
            <a:off x="1257850" y="1503471"/>
            <a:ext cx="9603275" cy="44012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Tryk på AUTOTEST og efter kort tid har instrumentet gennemført alle nødvendige målinger på alle kablets lederpar (samt evt. skærm).</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Hver test kan have to udfald:</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PASS: Testen er godkendt og lever op til den valgte teststandard. Testresultatet gemmes i  instrumentets hukommelse og kan senere arkiveres elektronisk eller udprintes. PASS* kan</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opleves og indikerer at en eller flere af målingerne er tæt på grænseværdien, PASS* regnes dog stadig som PASS.</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FAIL: Testen er ikke godkendt da en eller flere målinger ikke lever op til grænseværdierne i den valgte teststandard. Testinstrumentet indikerer hvilke af målingerne som er fejlet, og giver adgang til funktioner for videre fejlfinding og lokalisering af fejl.</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Når fejlen er udbedret foretages en ny test.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FAIL* kan opleves og indikerer at en eller flere af målingerne er tæt på grænseværdien, FAIL* regnes dog stadig som FAIL. Der skal foreligge et testresultat med PASS på samtlige drop i installationen.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8">
                                            <p:txEl>
                                              <p:pRg st="0" end="0"/>
                                            </p:txEl>
                                          </p:spTgt>
                                        </p:tgtEl>
                                        <p:attrNameLst>
                                          <p:attrName>style.visibility</p:attrName>
                                        </p:attrNameLst>
                                      </p:cBhvr>
                                      <p:to>
                                        <p:strVal val="visible"/>
                                      </p:to>
                                    </p:set>
                                    <p:anim calcmode="lin" valueType="num">
                                      <p:cBhvr additive="base">
                                        <p:cTn id="7" dur="500"/>
                                        <p:tgtEl>
                                          <p:spTgt spid="46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68">
                                            <p:txEl>
                                              <p:pRg st="1" end="1"/>
                                            </p:txEl>
                                          </p:spTgt>
                                        </p:tgtEl>
                                        <p:attrNameLst>
                                          <p:attrName>style.visibility</p:attrName>
                                        </p:attrNameLst>
                                      </p:cBhvr>
                                      <p:to>
                                        <p:strVal val="visible"/>
                                      </p:to>
                                    </p:set>
                                    <p:anim calcmode="lin" valueType="num">
                                      <p:cBhvr additive="base">
                                        <p:cTn id="12" dur="500"/>
                                        <p:tgtEl>
                                          <p:spTgt spid="46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68">
                                            <p:txEl>
                                              <p:pRg st="2" end="2"/>
                                            </p:txEl>
                                          </p:spTgt>
                                        </p:tgtEl>
                                        <p:attrNameLst>
                                          <p:attrName>style.visibility</p:attrName>
                                        </p:attrNameLst>
                                      </p:cBhvr>
                                      <p:to>
                                        <p:strVal val="visible"/>
                                      </p:to>
                                    </p:set>
                                    <p:anim calcmode="lin" valueType="num">
                                      <p:cBhvr additive="base">
                                        <p:cTn id="17" dur="500"/>
                                        <p:tgtEl>
                                          <p:spTgt spid="46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68">
                                            <p:txEl>
                                              <p:pRg st="3" end="3"/>
                                            </p:txEl>
                                          </p:spTgt>
                                        </p:tgtEl>
                                        <p:attrNameLst>
                                          <p:attrName>style.visibility</p:attrName>
                                        </p:attrNameLst>
                                      </p:cBhvr>
                                      <p:to>
                                        <p:strVal val="visible"/>
                                      </p:to>
                                    </p:set>
                                    <p:anim calcmode="lin" valueType="num">
                                      <p:cBhvr additive="base">
                                        <p:cTn id="22" dur="500"/>
                                        <p:tgtEl>
                                          <p:spTgt spid="46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68">
                                            <p:txEl>
                                              <p:pRg st="4" end="4"/>
                                            </p:txEl>
                                          </p:spTgt>
                                        </p:tgtEl>
                                        <p:attrNameLst>
                                          <p:attrName>style.visibility</p:attrName>
                                        </p:attrNameLst>
                                      </p:cBhvr>
                                      <p:to>
                                        <p:strVal val="visible"/>
                                      </p:to>
                                    </p:set>
                                    <p:anim calcmode="lin" valueType="num">
                                      <p:cBhvr additive="base">
                                        <p:cTn id="27" dur="500"/>
                                        <p:tgtEl>
                                          <p:spTgt spid="46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68">
                                            <p:txEl>
                                              <p:pRg st="5" end="5"/>
                                            </p:txEl>
                                          </p:spTgt>
                                        </p:tgtEl>
                                        <p:attrNameLst>
                                          <p:attrName>style.visibility</p:attrName>
                                        </p:attrNameLst>
                                      </p:cBhvr>
                                      <p:to>
                                        <p:strVal val="visible"/>
                                      </p:to>
                                    </p:set>
                                    <p:anim calcmode="lin" valueType="num">
                                      <p:cBhvr additive="base">
                                        <p:cTn id="32" dur="500"/>
                                        <p:tgtEl>
                                          <p:spTgt spid="46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68">
                                            <p:txEl>
                                              <p:pRg st="6" end="6"/>
                                            </p:txEl>
                                          </p:spTgt>
                                        </p:tgtEl>
                                        <p:attrNameLst>
                                          <p:attrName>style.visibility</p:attrName>
                                        </p:attrNameLst>
                                      </p:cBhvr>
                                      <p:to>
                                        <p:strVal val="visible"/>
                                      </p:to>
                                    </p:set>
                                    <p:anim calcmode="lin" valueType="num">
                                      <p:cBhvr additive="base">
                                        <p:cTn id="37" dur="500"/>
                                        <p:tgtEl>
                                          <p:spTgt spid="46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50"/>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Testrapport</a:t>
            </a:r>
            <a:endParaRPr/>
          </a:p>
        </p:txBody>
      </p:sp>
      <p:pic>
        <p:nvPicPr>
          <p:cNvPr id="474" name="Google Shape;474;p50"/>
          <p:cNvPicPr preferRelativeResize="0"/>
          <p:nvPr/>
        </p:nvPicPr>
        <p:blipFill rotWithShape="1">
          <a:blip r:embed="rId3">
            <a:alphaModFix/>
          </a:blip>
          <a:srcRect l="3903" t="2885" r="7370" b="6835"/>
          <a:stretch/>
        </p:blipFill>
        <p:spPr>
          <a:xfrm>
            <a:off x="4367718" y="1363228"/>
            <a:ext cx="3476795" cy="4765198"/>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51"/>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pic>
        <p:nvPicPr>
          <p:cNvPr id="481" name="Google Shape;481;p51"/>
          <p:cNvPicPr preferRelativeResize="0"/>
          <p:nvPr/>
        </p:nvPicPr>
        <p:blipFill rotWithShape="1">
          <a:blip r:embed="rId3">
            <a:alphaModFix/>
          </a:blip>
          <a:srcRect/>
          <a:stretch/>
        </p:blipFill>
        <p:spPr>
          <a:xfrm>
            <a:off x="6750540" y="2002559"/>
            <a:ext cx="2968938" cy="3112596"/>
          </a:xfrm>
          <a:prstGeom prst="rect">
            <a:avLst/>
          </a:prstGeom>
          <a:noFill/>
          <a:ln>
            <a:noFill/>
          </a:ln>
        </p:spPr>
      </p:pic>
      <p:sp>
        <p:nvSpPr>
          <p:cNvPr id="482" name="Google Shape;482;p51"/>
          <p:cNvSpPr txBox="1"/>
          <p:nvPr/>
        </p:nvSpPr>
        <p:spPr>
          <a:xfrm>
            <a:off x="1130270" y="2002559"/>
            <a:ext cx="4606203" cy="34778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Wire map (pinforbindelser)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Kontrollerer at hvert tvistet par har den rette pinforbindelse og ikke har kortslutninger, afbrydelser, splittede par, ombyttede par eller ombyttede ledere. </a:t>
            </a:r>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Forholdsregler ved fejl: Kontrollér installationsvejledning og montér konnektoren igen. Vær specielt opmærksom på at anvende samme farvekodning i begge ender.</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52"/>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pic>
        <p:nvPicPr>
          <p:cNvPr id="489" name="Google Shape;489;p52"/>
          <p:cNvPicPr preferRelativeResize="0"/>
          <p:nvPr/>
        </p:nvPicPr>
        <p:blipFill rotWithShape="1">
          <a:blip r:embed="rId3">
            <a:alphaModFix/>
          </a:blip>
          <a:srcRect/>
          <a:stretch/>
        </p:blipFill>
        <p:spPr>
          <a:xfrm>
            <a:off x="6483680" y="1930861"/>
            <a:ext cx="2913239" cy="3596593"/>
          </a:xfrm>
          <a:prstGeom prst="rect">
            <a:avLst/>
          </a:prstGeom>
          <a:noFill/>
          <a:ln>
            <a:noFill/>
          </a:ln>
        </p:spPr>
      </p:pic>
      <p:sp>
        <p:nvSpPr>
          <p:cNvPr id="490" name="Google Shape;490;p52"/>
          <p:cNvSpPr txBox="1"/>
          <p:nvPr/>
        </p:nvSpPr>
        <p:spPr>
          <a:xfrm>
            <a:off x="973245" y="1536174"/>
            <a:ext cx="5124616" cy="40934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DC (loop) Resistance ( jævnstrømsmodstand) </a:t>
            </a:r>
            <a:r>
              <a:rPr lang="da-DK" sz="2000">
                <a:solidFill>
                  <a:schemeClr val="dk1"/>
                </a:solidFill>
                <a:latin typeface="Times New Roman"/>
                <a:ea typeface="Times New Roman"/>
                <a:cs typeface="Times New Roman"/>
                <a:sym typeface="Times New Roman"/>
              </a:rPr>
              <a:t>Kontrollerer at kabler og konnektorer er hele og funktionsdygtige ved at måle sløjfens modstand for hvert par. Alle kabler og konnektorer har en vis naturlig modstand – 16 ohm pr. 100 m. er for eksempel normalt for et 100MHz kabel. For høj jævnstrømsmodstand skyldes ofte ødelagte kabler, slidte konnektorer, forkert kabeltype eller er en følge af kortslutning eller afbrydelse. </a:t>
            </a:r>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Forholdsregler ved fejl: Undersøg alle tilslutninger. Lav en TDR måling for at lokalisere eventuelle kabelskader.</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53"/>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pic>
        <p:nvPicPr>
          <p:cNvPr id="497" name="Google Shape;497;p53"/>
          <p:cNvPicPr preferRelativeResize="0"/>
          <p:nvPr/>
        </p:nvPicPr>
        <p:blipFill rotWithShape="1">
          <a:blip r:embed="rId3">
            <a:alphaModFix/>
          </a:blip>
          <a:srcRect/>
          <a:stretch/>
        </p:blipFill>
        <p:spPr>
          <a:xfrm>
            <a:off x="6481348" y="1843714"/>
            <a:ext cx="3107287" cy="3389767"/>
          </a:xfrm>
          <a:prstGeom prst="rect">
            <a:avLst/>
          </a:prstGeom>
          <a:noFill/>
          <a:ln>
            <a:noFill/>
          </a:ln>
        </p:spPr>
      </p:pic>
      <p:sp>
        <p:nvSpPr>
          <p:cNvPr id="498" name="Google Shape;498;p53"/>
          <p:cNvSpPr txBox="1"/>
          <p:nvPr/>
        </p:nvSpPr>
        <p:spPr>
          <a:xfrm>
            <a:off x="1130270" y="1624519"/>
            <a:ext cx="4929218" cy="44012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Length (kabellængde)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Kontrolleres ved at måle tiden som det tager et signal, at nå den anden ende og blive reflekteret tilbage. Man skal kende den nominelle udbredelseshastighed (NVP) i kablet for at kunne beregne længden. Dette er en materialeegenskab, som producenten kan oplyse om. NVP værdien indtastes i testinstrumentet, inden du starter din test. </a:t>
            </a:r>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Forholdsregler ved fejl: Find en kortere kabelvej – eventuelt et ekstra krydsfelt, eller overvej at anvende lysleder. Kontrolléer også at du har anvendt den rigtige NVP værdi.</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54"/>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pic>
        <p:nvPicPr>
          <p:cNvPr id="505" name="Google Shape;505;p54"/>
          <p:cNvPicPr preferRelativeResize="0"/>
          <p:nvPr/>
        </p:nvPicPr>
        <p:blipFill rotWithShape="1">
          <a:blip r:embed="rId3">
            <a:alphaModFix/>
          </a:blip>
          <a:srcRect/>
          <a:stretch/>
        </p:blipFill>
        <p:spPr>
          <a:xfrm>
            <a:off x="6454182" y="1933594"/>
            <a:ext cx="2814510" cy="3572261"/>
          </a:xfrm>
          <a:prstGeom prst="rect">
            <a:avLst/>
          </a:prstGeom>
          <a:noFill/>
          <a:ln>
            <a:noFill/>
          </a:ln>
        </p:spPr>
      </p:pic>
      <p:sp>
        <p:nvSpPr>
          <p:cNvPr id="506" name="Google Shape;506;p54"/>
          <p:cNvSpPr txBox="1"/>
          <p:nvPr/>
        </p:nvSpPr>
        <p:spPr>
          <a:xfrm>
            <a:off x="1130270" y="1477941"/>
            <a:ext cx="4929218" cy="47089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Insertion loss/attenuation (signaltab)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Måler signaltabet på de enkelte lederpar fra ende til ende. Eftersom dæmpning er frekvensafhængig, måles ved bestemte intervaller mellem 1 og 250Mhz (1 til 500MHz ved Cat.6A). Dæmpningen for alle fire par skal ligge under grænseværdien ved samtlige frekvenser, såfremt kablet skal kunne godkendes. For høj dæmpning skyldes ofte, at skæreklemmerne ikke har skåret ordentlig, forkert kabeltype eller et for langt kabel.</a:t>
            </a:r>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Forholdsregler ved fejl: Montéer nye konnektorer. Hjælper det ikke udskiftes kablet.</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55"/>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sp>
        <p:nvSpPr>
          <p:cNvPr id="513" name="Google Shape;513;p55"/>
          <p:cNvSpPr txBox="1"/>
          <p:nvPr/>
        </p:nvSpPr>
        <p:spPr>
          <a:xfrm>
            <a:off x="911967" y="1351481"/>
            <a:ext cx="7619189" cy="47089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NEXT; Near End Crosstalk (krydstaledæmpning)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PS NEXT, ELFEXT og PS ELFEXT er forskellige måder at beskrive de enkelte lederpars forstyrrende indvirkning på hinanden  (overhøring). Eftersom krydstaledæmpningen er frekvensafhængig og mest udtalt ved kabelenderne, måler instrumentet automatisk fra begge ender ved bestemte intervaller mellem 1 og 250Mhz (1 til 500MHz ved Cat.6A). Krydstaledæmpningen for alle parkombinationer skal ligge over grænseværdien ved samtlige frekvenser, såfremt kablet skal kunne godkendes. For lav krydstaledæmpning skyldes i mange tilfælde, at opsnoningen af de enkelte par er for lang. Men det kan også skyldes for mange og for dårlige samlinger af kablet eller et mast kabel. </a:t>
            </a:r>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Forholdsregler ved fejl: Montér nye konnektorer. Sørg for at optvistningen er tilstrækkelig kort (se montagevejledningen). Sørg for at lederne i hvert par er præcis lige lange.</a:t>
            </a:r>
            <a:endParaRPr/>
          </a:p>
        </p:txBody>
      </p:sp>
      <p:pic>
        <p:nvPicPr>
          <p:cNvPr id="514" name="Google Shape;514;p55"/>
          <p:cNvPicPr preferRelativeResize="0"/>
          <p:nvPr/>
        </p:nvPicPr>
        <p:blipFill rotWithShape="1">
          <a:blip r:embed="rId3">
            <a:alphaModFix/>
          </a:blip>
          <a:srcRect/>
          <a:stretch/>
        </p:blipFill>
        <p:spPr>
          <a:xfrm>
            <a:off x="8735438" y="2191041"/>
            <a:ext cx="2762656" cy="3484846"/>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56"/>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pic>
        <p:nvPicPr>
          <p:cNvPr id="521" name="Google Shape;521;p56"/>
          <p:cNvPicPr preferRelativeResize="0"/>
          <p:nvPr/>
        </p:nvPicPr>
        <p:blipFill rotWithShape="1">
          <a:blip r:embed="rId3">
            <a:alphaModFix/>
          </a:blip>
          <a:srcRect/>
          <a:stretch/>
        </p:blipFill>
        <p:spPr>
          <a:xfrm>
            <a:off x="8819483" y="2346637"/>
            <a:ext cx="2450463" cy="2332367"/>
          </a:xfrm>
          <a:prstGeom prst="rect">
            <a:avLst/>
          </a:prstGeom>
          <a:noFill/>
          <a:ln>
            <a:noFill/>
          </a:ln>
        </p:spPr>
      </p:pic>
      <p:sp>
        <p:nvSpPr>
          <p:cNvPr id="522" name="Google Shape;522;p56"/>
          <p:cNvSpPr txBox="1"/>
          <p:nvPr/>
        </p:nvSpPr>
        <p:spPr>
          <a:xfrm>
            <a:off x="710119" y="1477941"/>
            <a:ext cx="8109363" cy="31393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b="1">
                <a:solidFill>
                  <a:schemeClr val="dk1"/>
                </a:solidFill>
                <a:latin typeface="Times New Roman"/>
                <a:ea typeface="Times New Roman"/>
                <a:cs typeface="Times New Roman"/>
                <a:sym typeface="Times New Roman"/>
              </a:rPr>
              <a:t>ANEXT; Alien Near End Crosstalk (krydstaledæmpning fra ”fremmede” kabler) </a:t>
            </a:r>
            <a:r>
              <a:rPr lang="da-DK" sz="1800">
                <a:solidFill>
                  <a:schemeClr val="dk1"/>
                </a:solidFill>
                <a:latin typeface="Times New Roman"/>
                <a:ea typeface="Times New Roman"/>
                <a:cs typeface="Times New Roman"/>
                <a:sym typeface="Times New Roman"/>
              </a:rPr>
              <a:t>Med introduktionen af Cat.6A blev en ny måling indført. Med frekvenser op til 500MHz og nye kodningsmetoder for at opnå 10 Gbps er der ikke blot overhøring mellem de enkelte par i kablet  (NEXT), men også overhøring mellem de enkelte kabler i kabelbundtet (ANEXT). Ved måling af NEXT har testinstrumentet ”fat” i alle par i kablet og kan således måle på et par samtidig med at der udsendes et målesignal på et andet par. Men ved måling af ANEXT skal testinstrumentet kunne måle på et par (victim) samtidig med, at der sendes målesignal ud i nogle af de øvrige kabler i installationen (disturbers). Hvilket ekstraudstyr der skal anvendes til det enkelte testinstrument og hvilken fremgangsmetode som skal anvendes kan findes hos producenten af testinstrumentet.</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57"/>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pic>
        <p:nvPicPr>
          <p:cNvPr id="529" name="Google Shape;529;p57"/>
          <p:cNvPicPr preferRelativeResize="0"/>
          <p:nvPr/>
        </p:nvPicPr>
        <p:blipFill rotWithShape="1">
          <a:blip r:embed="rId3">
            <a:alphaModFix/>
          </a:blip>
          <a:srcRect/>
          <a:stretch/>
        </p:blipFill>
        <p:spPr>
          <a:xfrm>
            <a:off x="8819483" y="2346637"/>
            <a:ext cx="2450463" cy="2332367"/>
          </a:xfrm>
          <a:prstGeom prst="rect">
            <a:avLst/>
          </a:prstGeom>
          <a:noFill/>
          <a:ln>
            <a:noFill/>
          </a:ln>
        </p:spPr>
      </p:pic>
      <p:sp>
        <p:nvSpPr>
          <p:cNvPr id="530" name="Google Shape;530;p57"/>
          <p:cNvSpPr txBox="1"/>
          <p:nvPr/>
        </p:nvSpPr>
        <p:spPr>
          <a:xfrm>
            <a:off x="1130270" y="1666160"/>
            <a:ext cx="6104106" cy="40934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Forholdsregler ved ANEXT: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Jo tættere og længere kabler parallelføres, jo større er risikoen for ANEXT. Derfor bør følgende holdes for øje:</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 Minimeér antallet af kabler i hvert kabelbundt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Undgå at bundte kabler og patchkabler, specielt på de første 15 m. i hver ende.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Undgå kabelbindere hvis muligt. Hvis ikke, så monteér kabelbinderne løst og med stor afstand</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 Undgå at ligge kablerne ”pænt” i kabelbakkerne. De bør ligge en smule ”rodet” så det undgås at kabler ligger parallelt over længere afstande.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Anvend skærmede systemer for en effektiv reduktion af ANEXT.</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58"/>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pic>
        <p:nvPicPr>
          <p:cNvPr id="537" name="Google Shape;537;p58"/>
          <p:cNvPicPr preferRelativeResize="0"/>
          <p:nvPr/>
        </p:nvPicPr>
        <p:blipFill rotWithShape="1">
          <a:blip r:embed="rId3">
            <a:alphaModFix/>
          </a:blip>
          <a:srcRect/>
          <a:stretch/>
        </p:blipFill>
        <p:spPr>
          <a:xfrm>
            <a:off x="6847817" y="2002559"/>
            <a:ext cx="3074396" cy="3185967"/>
          </a:xfrm>
          <a:prstGeom prst="rect">
            <a:avLst/>
          </a:prstGeom>
          <a:noFill/>
          <a:ln>
            <a:noFill/>
          </a:ln>
        </p:spPr>
      </p:pic>
      <p:sp>
        <p:nvSpPr>
          <p:cNvPr id="538" name="Google Shape;538;p58"/>
          <p:cNvSpPr txBox="1"/>
          <p:nvPr/>
        </p:nvSpPr>
        <p:spPr>
          <a:xfrm>
            <a:off x="1130270" y="1723158"/>
            <a:ext cx="4745236" cy="44012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ACR; Attenuation to Crosstalk Ratio (Dæmpning vs. krydstale, “signal/støj forhold”) </a:t>
            </a:r>
            <a:r>
              <a:rPr lang="da-DK" sz="2000">
                <a:solidFill>
                  <a:schemeClr val="dk1"/>
                </a:solidFill>
                <a:latin typeface="Times New Roman"/>
                <a:ea typeface="Times New Roman"/>
                <a:cs typeface="Times New Roman"/>
                <a:sym typeface="Times New Roman"/>
              </a:rPr>
              <a:t>ACR, PSACR, ACR-F og PSACR-F sammenligner værdierne for dæmpning og krydstale, og giver et mål for hvordan dataoverførslen vil komme til at fungere. En stor dæmpning af krydstale og en lav signaldæmpning indebærer problemfri trafik.</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Forholdsregler ved fejl: Montér nye konnektorer. Sørg for at opsnoningen er tilstrækkelig kort (se vejledningen). Sørg for at lederne i hvert par er præcis lige lange.</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59"/>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sp>
        <p:nvSpPr>
          <p:cNvPr id="545" name="Google Shape;545;p59"/>
          <p:cNvSpPr txBox="1"/>
          <p:nvPr/>
        </p:nvSpPr>
        <p:spPr>
          <a:xfrm>
            <a:off x="1130270" y="1644640"/>
            <a:ext cx="5146705" cy="44012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Delay/Delay skew (Forsinkelse)</a:t>
            </a:r>
            <a:r>
              <a:rPr lang="da-DK" sz="2000">
                <a:solidFill>
                  <a:schemeClr val="dk1"/>
                </a:solidFill>
                <a:latin typeface="Times New Roman"/>
                <a:ea typeface="Times New Roman"/>
                <a:cs typeface="Times New Roman"/>
                <a:sym typeface="Times New Roman"/>
              </a:rPr>
              <a:t>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Måles blandt andet for at beregne kabellængden. Mange LAN-applikation er desuden følsomme overfor tidsforsinkelser, som er større end et mikrosekund. For stor forsinkelse skyldes at kablet er for langt. Store forskelle mellem de forskellige par i et kabel tyder på afbrydelse eller kortslutning. Delay er forsinkelsen på de enkelte par, hvorimod Delay skew er forskellen på tidsforsinkelsen i de enkelte par.</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 </a:t>
            </a:r>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Forholdsregler ved fejl: Find en kortere kabelvej – eventuelt et ekstra krydsfelt, eller overvej at anvende lysleder</a:t>
            </a:r>
            <a:endParaRPr/>
          </a:p>
        </p:txBody>
      </p:sp>
      <p:pic>
        <p:nvPicPr>
          <p:cNvPr id="546" name="Google Shape;546;p59"/>
          <p:cNvPicPr preferRelativeResize="0"/>
          <p:nvPr/>
        </p:nvPicPr>
        <p:blipFill rotWithShape="1">
          <a:blip r:embed="rId3">
            <a:alphaModFix/>
          </a:blip>
          <a:srcRect/>
          <a:stretch/>
        </p:blipFill>
        <p:spPr>
          <a:xfrm>
            <a:off x="7459927" y="1644640"/>
            <a:ext cx="3273618" cy="4088734"/>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60"/>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sp>
        <p:nvSpPr>
          <p:cNvPr id="553" name="Google Shape;553;p60"/>
          <p:cNvSpPr txBox="1"/>
          <p:nvPr/>
        </p:nvSpPr>
        <p:spPr>
          <a:xfrm>
            <a:off x="1130270" y="1759714"/>
            <a:ext cx="4965730" cy="40934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RL; Return Loss (Refleksionsdæmpning) </a:t>
            </a:r>
            <a:r>
              <a:rPr lang="da-DK" sz="2000">
                <a:solidFill>
                  <a:schemeClr val="dk1"/>
                </a:solidFill>
                <a:latin typeface="Times New Roman"/>
                <a:ea typeface="Times New Roman"/>
                <a:cs typeface="Times New Roman"/>
                <a:sym typeface="Times New Roman"/>
              </a:rPr>
              <a:t>Måler forholdet mellem det signal, som sendes afsted og det, som reflekteres tilbage. Refleksioner på kablet er uønskede og man ønsker derfor så stor dæmpning af det reflekterende signal som muligt. En lav dæmpning tyder på impedansfejl i installationen og indebærer et lavt nyttesignal i modtagerenden. </a:t>
            </a:r>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da-DK" sz="2000">
                <a:solidFill>
                  <a:schemeClr val="dk1"/>
                </a:solidFill>
                <a:latin typeface="Times New Roman"/>
                <a:ea typeface="Times New Roman"/>
                <a:cs typeface="Times New Roman"/>
                <a:sym typeface="Times New Roman"/>
              </a:rPr>
              <a:t>Forholdsregler ved fejl: Undersøg konnektorerne. Udfør en TDR måling for at lokalisere eventuelle kabelskader.</a:t>
            </a:r>
            <a:endParaRPr/>
          </a:p>
        </p:txBody>
      </p:sp>
      <p:pic>
        <p:nvPicPr>
          <p:cNvPr id="554" name="Google Shape;554;p60"/>
          <p:cNvPicPr preferRelativeResize="0"/>
          <p:nvPr/>
        </p:nvPicPr>
        <p:blipFill rotWithShape="1">
          <a:blip r:embed="rId3">
            <a:alphaModFix/>
          </a:blip>
          <a:srcRect/>
          <a:stretch/>
        </p:blipFill>
        <p:spPr>
          <a:xfrm>
            <a:off x="7672894" y="2002559"/>
            <a:ext cx="2753633" cy="3311187"/>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61"/>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måles i et kobbernet</a:t>
            </a:r>
            <a:endParaRPr b="1"/>
          </a:p>
        </p:txBody>
      </p:sp>
      <p:sp>
        <p:nvSpPr>
          <p:cNvPr id="561" name="Google Shape;561;p61"/>
          <p:cNvSpPr txBox="1"/>
          <p:nvPr/>
        </p:nvSpPr>
        <p:spPr>
          <a:xfrm>
            <a:off x="1130270" y="2002559"/>
            <a:ext cx="4870480"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Times New Roman"/>
                <a:ea typeface="Times New Roman"/>
                <a:cs typeface="Times New Roman"/>
                <a:sym typeface="Times New Roman"/>
              </a:rPr>
              <a:t>TDR; Time Domain Reflectometer (impedansmåling med pulsreflektometer) </a:t>
            </a:r>
            <a:r>
              <a:rPr lang="da-DK" sz="2000">
                <a:solidFill>
                  <a:schemeClr val="dk1"/>
                </a:solidFill>
                <a:latin typeface="Times New Roman"/>
                <a:ea typeface="Times New Roman"/>
                <a:cs typeface="Times New Roman"/>
                <a:sym typeface="Times New Roman"/>
              </a:rPr>
              <a:t>TDR er ikke en del af autotesten men er et godt værktøj til fejlfinding. TDR undersøger hvordan impedansen forandres i lederparrets forskellige dele. De bedste instrumenter præsenterer resultatet som en kurve, hvor man direkte kan se hvor der findes skader og fejl. </a:t>
            </a:r>
            <a:endParaRPr/>
          </a:p>
        </p:txBody>
      </p:sp>
      <p:pic>
        <p:nvPicPr>
          <p:cNvPr id="562" name="Google Shape;562;p61"/>
          <p:cNvPicPr preferRelativeResize="0"/>
          <p:nvPr/>
        </p:nvPicPr>
        <p:blipFill rotWithShape="1">
          <a:blip r:embed="rId3">
            <a:alphaModFix/>
          </a:blip>
          <a:srcRect/>
          <a:stretch/>
        </p:blipFill>
        <p:spPr>
          <a:xfrm>
            <a:off x="7150167" y="1904547"/>
            <a:ext cx="2825728" cy="3400878"/>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62"/>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PoE </a:t>
            </a:r>
            <a:br>
              <a:rPr lang="da-DK" b="1"/>
            </a:br>
            <a:r>
              <a:rPr lang="da-DK" b="1"/>
              <a:t>(Power over Ethernet)</a:t>
            </a:r>
            <a:endParaRPr/>
          </a:p>
        </p:txBody>
      </p:sp>
      <p:pic>
        <p:nvPicPr>
          <p:cNvPr id="569" name="Google Shape;569;p62"/>
          <p:cNvPicPr preferRelativeResize="0"/>
          <p:nvPr/>
        </p:nvPicPr>
        <p:blipFill rotWithShape="1">
          <a:blip r:embed="rId3">
            <a:alphaModFix/>
          </a:blip>
          <a:srcRect/>
          <a:stretch/>
        </p:blipFill>
        <p:spPr>
          <a:xfrm>
            <a:off x="1798149" y="1907427"/>
            <a:ext cx="8603151" cy="3969497"/>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63"/>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er fordelene ved PoE</a:t>
            </a:r>
            <a:endParaRPr/>
          </a:p>
        </p:txBody>
      </p:sp>
      <p:pic>
        <p:nvPicPr>
          <p:cNvPr id="576" name="Google Shape;576;p63"/>
          <p:cNvPicPr preferRelativeResize="0"/>
          <p:nvPr/>
        </p:nvPicPr>
        <p:blipFill rotWithShape="1">
          <a:blip r:embed="rId3">
            <a:alphaModFix/>
          </a:blip>
          <a:srcRect/>
          <a:stretch/>
        </p:blipFill>
        <p:spPr>
          <a:xfrm>
            <a:off x="9009520" y="4467225"/>
            <a:ext cx="1523999" cy="1523999"/>
          </a:xfrm>
          <a:prstGeom prst="rect">
            <a:avLst/>
          </a:prstGeom>
          <a:noFill/>
          <a:ln>
            <a:noFill/>
          </a:ln>
        </p:spPr>
      </p:pic>
      <p:pic>
        <p:nvPicPr>
          <p:cNvPr id="577" name="Google Shape;577;p63"/>
          <p:cNvPicPr preferRelativeResize="0"/>
          <p:nvPr/>
        </p:nvPicPr>
        <p:blipFill rotWithShape="1">
          <a:blip r:embed="rId4">
            <a:alphaModFix/>
          </a:blip>
          <a:srcRect/>
          <a:stretch/>
        </p:blipFill>
        <p:spPr>
          <a:xfrm>
            <a:off x="753606" y="4070158"/>
            <a:ext cx="3337382" cy="1921066"/>
          </a:xfrm>
          <a:prstGeom prst="rect">
            <a:avLst/>
          </a:prstGeom>
          <a:noFill/>
          <a:ln>
            <a:noFill/>
          </a:ln>
        </p:spPr>
      </p:pic>
      <p:pic>
        <p:nvPicPr>
          <p:cNvPr id="578" name="Google Shape;578;p63"/>
          <p:cNvPicPr preferRelativeResize="0"/>
          <p:nvPr/>
        </p:nvPicPr>
        <p:blipFill rotWithShape="1">
          <a:blip r:embed="rId5">
            <a:alphaModFix/>
          </a:blip>
          <a:srcRect/>
          <a:stretch/>
        </p:blipFill>
        <p:spPr>
          <a:xfrm>
            <a:off x="4466095" y="1211835"/>
            <a:ext cx="7143750" cy="277177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64"/>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er PoE+</a:t>
            </a:r>
            <a:endParaRPr/>
          </a:p>
        </p:txBody>
      </p:sp>
      <p:pic>
        <p:nvPicPr>
          <p:cNvPr id="585" name="Google Shape;585;p64"/>
          <p:cNvPicPr preferRelativeResize="0"/>
          <p:nvPr/>
        </p:nvPicPr>
        <p:blipFill rotWithShape="1">
          <a:blip r:embed="rId3">
            <a:alphaModFix/>
          </a:blip>
          <a:srcRect/>
          <a:stretch/>
        </p:blipFill>
        <p:spPr>
          <a:xfrm>
            <a:off x="2819400" y="1767810"/>
            <a:ext cx="7119937" cy="4328189"/>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65"/>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Hvad betyder PoE-klasserne</a:t>
            </a:r>
            <a:endParaRPr/>
          </a:p>
        </p:txBody>
      </p:sp>
      <p:pic>
        <p:nvPicPr>
          <p:cNvPr id="592" name="Google Shape;592;p65"/>
          <p:cNvPicPr preferRelativeResize="0"/>
          <p:nvPr/>
        </p:nvPicPr>
        <p:blipFill rotWithShape="1">
          <a:blip r:embed="rId3">
            <a:alphaModFix/>
          </a:blip>
          <a:srcRect/>
          <a:stretch/>
        </p:blipFill>
        <p:spPr>
          <a:xfrm>
            <a:off x="1130270" y="1477941"/>
            <a:ext cx="6114288" cy="4908804"/>
          </a:xfrm>
          <a:prstGeom prst="rect">
            <a:avLst/>
          </a:prstGeom>
          <a:noFill/>
          <a:ln>
            <a:noFill/>
          </a:ln>
        </p:spPr>
      </p:pic>
      <p:sp>
        <p:nvSpPr>
          <p:cNvPr id="593" name="Google Shape;593;p65"/>
          <p:cNvSpPr txBox="1"/>
          <p:nvPr/>
        </p:nvSpPr>
        <p:spPr>
          <a:xfrm>
            <a:off x="7629525" y="1808684"/>
            <a:ext cx="3838575" cy="39703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1800">
                <a:solidFill>
                  <a:schemeClr val="dk1"/>
                </a:solidFill>
                <a:latin typeface="Times New Roman"/>
                <a:ea typeface="Times New Roman"/>
                <a:cs typeface="Times New Roman"/>
                <a:sym typeface="Times New Roman"/>
              </a:rPr>
              <a:t>Notes:</a:t>
            </a:r>
            <a:endParaRPr/>
          </a:p>
          <a:p>
            <a:pPr marL="0" marR="0" lvl="0" indent="0" algn="l" rtl="0">
              <a:spcBef>
                <a:spcPts val="0"/>
              </a:spcBef>
              <a:spcAft>
                <a:spcPts val="0"/>
              </a:spcAft>
              <a:buNone/>
            </a:pPr>
            <a:r>
              <a:rPr lang="da-DK" sz="1800">
                <a:solidFill>
                  <a:schemeClr val="dk1"/>
                </a:solidFill>
                <a:latin typeface="Times New Roman"/>
                <a:ea typeface="Times New Roman"/>
                <a:cs typeface="Times New Roman"/>
                <a:sym typeface="Times New Roman"/>
              </a:rPr>
              <a:t>1.	Most switched-mode power supplies within the powered device will lose another 10 to 25% of the available power to heat.</a:t>
            </a:r>
            <a:endParaRPr/>
          </a:p>
          <a:p>
            <a:pPr marL="0" marR="0" lvl="0" indent="0" algn="l" rtl="0">
              <a:spcBef>
                <a:spcPts val="0"/>
              </a:spcBef>
              <a:spcAft>
                <a:spcPts val="0"/>
              </a:spcAft>
              <a:buNone/>
            </a:pPr>
            <a:r>
              <a:rPr lang="da-DK" sz="1800">
                <a:solidFill>
                  <a:schemeClr val="dk1"/>
                </a:solidFill>
                <a:latin typeface="Times New Roman"/>
                <a:ea typeface="Times New Roman"/>
                <a:cs typeface="Times New Roman"/>
                <a:sym typeface="Times New Roman"/>
              </a:rPr>
              <a:t>2.	ISO/IEC 60950 Safety Extra Low Voltage (SELV) standard limits power to 100 W per port (similar to US NEC class 2 circuit).</a:t>
            </a:r>
            <a:endParaRPr/>
          </a:p>
          <a:p>
            <a:pPr marL="0" marR="0" lvl="0" indent="0" algn="l" rtl="0">
              <a:spcBef>
                <a:spcPts val="0"/>
              </a:spcBef>
              <a:spcAft>
                <a:spcPts val="0"/>
              </a:spcAft>
              <a:buNone/>
            </a:pPr>
            <a:r>
              <a:rPr lang="da-DK" sz="1800">
                <a:solidFill>
                  <a:schemeClr val="dk1"/>
                </a:solidFill>
                <a:latin typeface="Times New Roman"/>
                <a:ea typeface="Times New Roman"/>
                <a:cs typeface="Times New Roman"/>
                <a:sym typeface="Times New Roman"/>
              </a:rPr>
              <a:t>3.	More stringent cable specification allows assumption of more current carrying capacity and lower resistance (20.0 Ω for Category 3 versus 12.5 Ω for Category 5).</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66"/>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200"/>
              <a:buFont typeface="Century Gothic"/>
              <a:buNone/>
            </a:pPr>
            <a:r>
              <a:rPr lang="da-DK" b="1"/>
              <a:t>Kan jeg blande PoE- og </a:t>
            </a:r>
            <a:br>
              <a:rPr lang="da-DK" b="1"/>
            </a:br>
            <a:r>
              <a:rPr lang="da-DK" b="1"/>
              <a:t>ikke-PoE-enheder i mit netværk</a:t>
            </a:r>
            <a:endParaRPr/>
          </a:p>
        </p:txBody>
      </p:sp>
      <p:pic>
        <p:nvPicPr>
          <p:cNvPr id="600" name="Google Shape;600;p66"/>
          <p:cNvPicPr preferRelativeResize="0"/>
          <p:nvPr/>
        </p:nvPicPr>
        <p:blipFill rotWithShape="1">
          <a:blip r:embed="rId3">
            <a:alphaModFix/>
          </a:blip>
          <a:srcRect/>
          <a:stretch/>
        </p:blipFill>
        <p:spPr>
          <a:xfrm>
            <a:off x="1333500" y="2105025"/>
            <a:ext cx="9525000" cy="2647950"/>
          </a:xfrm>
          <a:prstGeom prst="rect">
            <a:avLst/>
          </a:prstGeom>
          <a:noFill/>
          <a:ln>
            <a:noFill/>
          </a:ln>
        </p:spPr>
      </p:pic>
    </p:spTree>
  </p:cSld>
  <p:clrMapOvr>
    <a:masterClrMapping/>
  </p:clrMapOvr>
</p:sld>
</file>

<file path=ppt/theme/theme1.xml><?xml version="1.0" encoding="utf-8"?>
<a:theme xmlns:a="http://schemas.openxmlformats.org/drawingml/2006/main" name="Galleri">
  <a:themeElements>
    <a:clrScheme name="Gallery">
      <a:dk1>
        <a:srgbClr val="000000"/>
      </a:dk1>
      <a:lt1>
        <a:srgbClr val="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8442</Words>
  <Application>Microsoft Office PowerPoint</Application>
  <PresentationFormat>Widescreen</PresentationFormat>
  <Paragraphs>420</Paragraphs>
  <Slides>66</Slides>
  <Notes>66</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66</vt:i4>
      </vt:variant>
    </vt:vector>
  </HeadingPairs>
  <TitlesOfParts>
    <vt:vector size="73" baseType="lpstr">
      <vt:lpstr>Calibri</vt:lpstr>
      <vt:lpstr>Noto Sans Symbols</vt:lpstr>
      <vt:lpstr>Times New Roman</vt:lpstr>
      <vt:lpstr>Gill Sans</vt:lpstr>
      <vt:lpstr>Century Gothic</vt:lpstr>
      <vt:lpstr>Arial</vt:lpstr>
      <vt:lpstr>Galleri</vt:lpstr>
      <vt:lpstr>Grundlæggende Data installationer  PDS</vt:lpstr>
      <vt:lpstr>Kabel opbygning Twisted (snoet) og balancering  </vt:lpstr>
      <vt:lpstr>Optvisting af kabler</vt:lpstr>
      <vt:lpstr>EIA/TIA 568A</vt:lpstr>
      <vt:lpstr>EIA/TIA 568B</vt:lpstr>
      <vt:lpstr>PowerPoint-præsentation</vt:lpstr>
      <vt:lpstr>Fordelene ved et skærmet netværk</vt:lpstr>
      <vt:lpstr>Skærmet eller uskærmet netværkskabel? </vt:lpstr>
      <vt:lpstr>F-UTP og S-UTP </vt:lpstr>
      <vt:lpstr>U-FTP </vt:lpstr>
      <vt:lpstr>SF-UTP S-FTP og F-FTP</vt:lpstr>
      <vt:lpstr>U-UTP og UTP </vt:lpstr>
      <vt:lpstr>Grundlæggende Data installationer PDS  Solidt eller blødt netværkskabel</vt:lpstr>
      <vt:lpstr>Hvad betyder de forskellige Kategorier i netværkskabler</vt:lpstr>
      <vt:lpstr>Hvad betyder de forskellige kategorier i netværkskabler</vt:lpstr>
      <vt:lpstr>Hvad betyder de forskellige kategorier i netværkskabler</vt:lpstr>
      <vt:lpstr>Hvad betyder de forskellige kategorier i netværkskabler</vt:lpstr>
      <vt:lpstr>Hvad betyder de forskellige Kategorier i netværkskabler</vt:lpstr>
      <vt:lpstr>Hvad betyder de forskellige kategorier i netværkskabler</vt:lpstr>
      <vt:lpstr>Hvad betyder de forskellige kategorier i netværkskabler</vt:lpstr>
      <vt:lpstr>Hvilken kategori skal man vælge?</vt:lpstr>
      <vt:lpstr>Hvilken kategori skal man vælge?</vt:lpstr>
      <vt:lpstr>Få det bedste netværk</vt:lpstr>
      <vt:lpstr>Her er 10 yderligere punkter du skal overveje</vt:lpstr>
      <vt:lpstr> https://www.youtube.com/watch?v=MfqwoGKdEHw  </vt:lpstr>
      <vt:lpstr>Fremføring</vt:lpstr>
      <vt:lpstr>Kabeltræk</vt:lpstr>
      <vt:lpstr>Gitterbakke Wibe-  højde på bakke 7 cm</vt:lpstr>
      <vt:lpstr>Gitterbakke Wibe-  Kabelbakke 75% fyld</vt:lpstr>
      <vt:lpstr>Respektafstande i  Optiline og TEK kanaler</vt:lpstr>
      <vt:lpstr>Respektafstande i  Optiline og TEK kanaler</vt:lpstr>
      <vt:lpstr>Respekt</vt:lpstr>
      <vt:lpstr>Respektafstande</vt:lpstr>
      <vt:lpstr>Respektafstand til særlige støjkilder</vt:lpstr>
      <vt:lpstr>Oplægning</vt:lpstr>
      <vt:lpstr>Korrekt oplægning i samme føringsvej</vt:lpstr>
      <vt:lpstr>Bøjningsradius og klemmeskader</vt:lpstr>
      <vt:lpstr>Montagekrav fra TSB40 standarden </vt:lpstr>
      <vt:lpstr>Generel bøjningsradius</vt:lpstr>
      <vt:lpstr>EMC/EMI</vt:lpstr>
      <vt:lpstr>EMC/EMI</vt:lpstr>
      <vt:lpstr>EMC/EMI</vt:lpstr>
      <vt:lpstr>Fejlfinding</vt:lpstr>
      <vt:lpstr>PowerPoint-præsentation</vt:lpstr>
      <vt:lpstr>Linkdefinitioner Permanent Link</vt:lpstr>
      <vt:lpstr>Linkdefinitioner Channel Link</vt:lpstr>
      <vt:lpstr>Testinstrumenter</vt:lpstr>
      <vt:lpstr>Opsætningsguide</vt:lpstr>
      <vt:lpstr>Opsætningsguide</vt:lpstr>
      <vt:lpstr>Testrapport</vt:lpstr>
      <vt:lpstr>Hvad måles i et kobbernet</vt:lpstr>
      <vt:lpstr>Hvad måles i et kobbernet</vt:lpstr>
      <vt:lpstr>Hvad måles i et kobbernet</vt:lpstr>
      <vt:lpstr>Hvad måles i et kobbernet</vt:lpstr>
      <vt:lpstr>Hvad måles i et kobbernet</vt:lpstr>
      <vt:lpstr>Hvad måles i et kobbernet</vt:lpstr>
      <vt:lpstr>Hvad måles i et kobbernet</vt:lpstr>
      <vt:lpstr>Hvad måles i et kobbernet</vt:lpstr>
      <vt:lpstr>Hvad måles i et kobbernet</vt:lpstr>
      <vt:lpstr>Hvad måles i et kobbernet</vt:lpstr>
      <vt:lpstr>Hvad måles i et kobbernet</vt:lpstr>
      <vt:lpstr>PoE  (Power over Ethernet)</vt:lpstr>
      <vt:lpstr>Hvad er fordelene ved PoE</vt:lpstr>
      <vt:lpstr>Hvad er PoE+</vt:lpstr>
      <vt:lpstr>Hvad betyder PoE-klasserne</vt:lpstr>
      <vt:lpstr>Kan jeg blande PoE- og  ikke-PoE-enheder i mit netværk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Grundlæggende Data installationer  PDS</dc:title>
  <dc:creator>Kim Sommer</dc:creator>
  <cp:lastModifiedBy>Kenneth Eddie Stenberg Sandström</cp:lastModifiedBy>
  <cp:revision>1</cp:revision>
  <dcterms:created xsi:type="dcterms:W3CDTF">2021-09-07T15:02:24Z</dcterms:created>
  <dcterms:modified xsi:type="dcterms:W3CDTF">2022-02-21T10:15:04Z</dcterms:modified>
</cp:coreProperties>
</file>